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08" r:id="rId2"/>
  </p:sldMasterIdLst>
  <p:notesMasterIdLst>
    <p:notesMasterId r:id="rId30"/>
  </p:notesMasterIdLst>
  <p:sldIdLst>
    <p:sldId id="278" r:id="rId3"/>
    <p:sldId id="282" r:id="rId4"/>
    <p:sldId id="270" r:id="rId5"/>
    <p:sldId id="269" r:id="rId6"/>
    <p:sldId id="550" r:id="rId7"/>
    <p:sldId id="559" r:id="rId8"/>
    <p:sldId id="290" r:id="rId9"/>
    <p:sldId id="279" r:id="rId10"/>
    <p:sldId id="285" r:id="rId11"/>
    <p:sldId id="286" r:id="rId12"/>
    <p:sldId id="292" r:id="rId13"/>
    <p:sldId id="561" r:id="rId14"/>
    <p:sldId id="307" r:id="rId15"/>
    <p:sldId id="563" r:id="rId16"/>
    <p:sldId id="303" r:id="rId17"/>
    <p:sldId id="296" r:id="rId18"/>
    <p:sldId id="309" r:id="rId19"/>
    <p:sldId id="310" r:id="rId20"/>
    <p:sldId id="566" r:id="rId21"/>
    <p:sldId id="565" r:id="rId22"/>
    <p:sldId id="570" r:id="rId23"/>
    <p:sldId id="571" r:id="rId24"/>
    <p:sldId id="569" r:id="rId25"/>
    <p:sldId id="553" r:id="rId26"/>
    <p:sldId id="280" r:id="rId27"/>
    <p:sldId id="304" r:id="rId28"/>
    <p:sldId id="281" r:id="rId29"/>
  </p:sldIdLst>
  <p:sldSz cx="12188825" cy="6858000"/>
  <p:notesSz cx="7102475" cy="10234613"/>
  <p:defaultTextStyle>
    <a:defPPr>
      <a:defRPr lang="nl-NL"/>
    </a:defPPr>
    <a:lvl1pPr marL="0" algn="l" defTabSz="4571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4571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4571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4571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5" algn="l" defTabSz="4571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4571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4571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4571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4571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3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69AA"/>
    <a:srgbClr val="1A3387"/>
    <a:srgbClr val="8168A1"/>
    <a:srgbClr val="8000EC"/>
    <a:srgbClr val="E8D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80494" autoAdjust="0"/>
  </p:normalViewPr>
  <p:slideViewPr>
    <p:cSldViewPr snapToGrid="0" snapToObjects="1">
      <p:cViewPr varScale="1">
        <p:scale>
          <a:sx n="42" d="100"/>
          <a:sy n="42" d="100"/>
        </p:scale>
        <p:origin x="293" y="38"/>
      </p:cViewPr>
      <p:guideLst>
        <p:guide orient="horz" pos="2160"/>
        <p:guide pos="13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9DB4ED10-8FB0-4E63-B628-A6D4E1156C59}" type="datetimeFigureOut">
              <a:rPr lang="nl-NL" smtClean="0"/>
              <a:t>11-10-2022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734221EA-6CEA-4683-A1DD-6D5DD5852D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795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4527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Rood is extra t.o.v. vorige keer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7141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1691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Locatie en toegangsweg tijdelijk en definitief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5497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Doorgestreept was dus, nu anders door polderarchitect en bestemmingsplan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4790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4670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Links of rechtsom is het zo dat er een nieuw gemaal gebouwd moet worden. </a:t>
            </a:r>
          </a:p>
          <a:p>
            <a:r>
              <a:rPr lang="nl-NL"/>
              <a:t>De ene variant is kostbaarder dan de andere variant.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0265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3166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9896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822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7811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0459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1109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2468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8286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901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Vertellen wie welke rol heeft vandaag?</a:t>
            </a:r>
          </a:p>
          <a:p>
            <a:r>
              <a:rPr lang="nl-NL" dirty="0"/>
              <a:t>Ad Valkenburg is voorzitter</a:t>
            </a:r>
          </a:p>
          <a:p>
            <a:r>
              <a:rPr lang="nl-NL" dirty="0"/>
              <a:t>Niels van Veen omgevingsmanager</a:t>
            </a:r>
          </a:p>
          <a:p>
            <a:r>
              <a:rPr lang="nl-NL" dirty="0"/>
              <a:t>Gard van Hulzen inhoud</a:t>
            </a:r>
          </a:p>
          <a:p>
            <a:r>
              <a:rPr lang="nl-NL" dirty="0"/>
              <a:t>Toehoorders Aat Molenaar</a:t>
            </a:r>
          </a:p>
          <a:p>
            <a:r>
              <a:rPr lang="nl-NL" dirty="0"/>
              <a:t>Jeroen Snijders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2256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138113" y="860425"/>
            <a:ext cx="7631113" cy="42941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BB203-F101-7949-8AFA-5B02E8B0E2D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8311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4221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Even terug halen wat er gebeurt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8342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2770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Veel reactie ontvangen.</a:t>
            </a:r>
          </a:p>
          <a:p>
            <a:r>
              <a:rPr lang="nl-NL" dirty="0"/>
              <a:t>Samenvatting van de reacties is ook al eerder verstuurd naar degene die een e-mail adres hebben achter gelaten en ook te vinden op de projecten site van het hoogheemraadschap. </a:t>
            </a:r>
          </a:p>
          <a:p>
            <a:endParaRPr lang="nl-NL" dirty="0"/>
          </a:p>
          <a:p>
            <a:r>
              <a:rPr lang="nl-NL" dirty="0"/>
              <a:t>De reacties zijn opgenomen in een </a:t>
            </a:r>
            <a:r>
              <a:rPr lang="nl-NL" dirty="0" err="1"/>
              <a:t>multicriteria</a:t>
            </a:r>
            <a:r>
              <a:rPr lang="nl-NL" dirty="0"/>
              <a:t> analyse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21EA-6CEA-4683-A1DD-6D5DD5852DA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362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0B8D-5854-C645-87CC-B86A1D25D4C1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729A-102C-3F4E-9DED-A3AFADD9DF2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tel 13"/>
          <p:cNvSpPr>
            <a:spLocks noGrp="1"/>
          </p:cNvSpPr>
          <p:nvPr>
            <p:ph type="title"/>
          </p:nvPr>
        </p:nvSpPr>
        <p:spPr>
          <a:xfrm>
            <a:off x="1" y="1003500"/>
            <a:ext cx="12188825" cy="1143000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nl-NL" dirty="0"/>
              <a:t>Titelstijl van model bewerken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0B8D-5854-C645-87CC-B86A1D25D4C1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729A-102C-3F4E-9DED-A3AFADD9DF2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9377" y="43200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09415" y="432002"/>
            <a:ext cx="5508548" cy="569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99377" y="4320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2" indent="0">
              <a:buNone/>
              <a:defRPr sz="1200"/>
            </a:lvl2pPr>
            <a:lvl3pPr marL="914263" indent="0">
              <a:buNone/>
              <a:defRPr sz="1000"/>
            </a:lvl3pPr>
            <a:lvl4pPr marL="1371394" indent="0">
              <a:buNone/>
              <a:defRPr sz="900"/>
            </a:lvl4pPr>
            <a:lvl5pPr marL="1828525" indent="0">
              <a:buNone/>
              <a:defRPr sz="900"/>
            </a:lvl5pPr>
            <a:lvl6pPr marL="2285657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0B8D-5854-C645-87CC-B86A1D25D4C1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729A-102C-3F4E-9DED-A3AFADD9DF2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096" y="4800600"/>
            <a:ext cx="919028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99376" y="432000"/>
            <a:ext cx="918000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2" indent="0">
              <a:buNone/>
              <a:defRPr sz="2800"/>
            </a:lvl2pPr>
            <a:lvl3pPr marL="914263" indent="0">
              <a:buNone/>
              <a:defRPr sz="2400"/>
            </a:lvl3pPr>
            <a:lvl4pPr marL="1371394" indent="0">
              <a:buNone/>
              <a:defRPr sz="2000"/>
            </a:lvl4pPr>
            <a:lvl5pPr marL="1828525" indent="0">
              <a:buNone/>
              <a:defRPr sz="2000"/>
            </a:lvl5pPr>
            <a:lvl6pPr marL="2285657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096" y="5367338"/>
            <a:ext cx="919028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2" indent="0">
              <a:buNone/>
              <a:defRPr sz="1200"/>
            </a:lvl2pPr>
            <a:lvl3pPr marL="914263" indent="0">
              <a:buNone/>
              <a:defRPr sz="1000"/>
            </a:lvl3pPr>
            <a:lvl4pPr marL="1371394" indent="0">
              <a:buNone/>
              <a:defRPr sz="900"/>
            </a:lvl4pPr>
            <a:lvl5pPr marL="1828525" indent="0">
              <a:buNone/>
              <a:defRPr sz="900"/>
            </a:lvl5pPr>
            <a:lvl6pPr marL="2285657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0B8D-5854-C645-87CC-B86A1D25D4C1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729A-102C-3F4E-9DED-A3AFADD9DF2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_foto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3"/>
          </p:nvPr>
        </p:nvSpPr>
        <p:spPr>
          <a:xfrm>
            <a:off x="548782" y="1433692"/>
            <a:ext cx="11199891" cy="4899377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tekst 11"/>
          <p:cNvSpPr>
            <a:spLocks noGrp="1"/>
          </p:cNvSpPr>
          <p:nvPr>
            <p:ph type="body" sz="quarter" idx="15"/>
          </p:nvPr>
        </p:nvSpPr>
        <p:spPr>
          <a:xfrm>
            <a:off x="914165" y="360499"/>
            <a:ext cx="7406405" cy="457363"/>
          </a:xfrm>
        </p:spPr>
        <p:txBody>
          <a:bodyPr anchor="b">
            <a:noAutofit/>
          </a:bodyPr>
          <a:lstStyle>
            <a:lvl1pPr marL="0" indent="0">
              <a:buNone/>
              <a:defRPr sz="1799" b="1"/>
            </a:lvl1pPr>
            <a:lvl2pPr marL="456938" indent="0">
              <a:buNone/>
              <a:defRPr sz="1799" b="1"/>
            </a:lvl2pPr>
            <a:lvl3pPr marL="913874" indent="0">
              <a:buNone/>
              <a:defRPr sz="1799" b="1"/>
            </a:lvl3pPr>
            <a:lvl4pPr marL="1370812" indent="0">
              <a:buNone/>
              <a:defRPr sz="1799" b="1"/>
            </a:lvl4pPr>
            <a:lvl5pPr marL="1827749" indent="0">
              <a:buNone/>
              <a:defRPr sz="1799" b="1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18402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0025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122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895C-2CFF-8B44-9EC2-F01280D37B69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B454-3BD5-344F-80F4-FF401826CCA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895C-2CFF-8B44-9EC2-F01280D37B69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B454-3BD5-344F-80F4-FF401826CCA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00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002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895C-2CFF-8B44-9EC2-F01280D37B69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B454-3BD5-344F-80F4-FF401826CCA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086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895C-2CFF-8B44-9EC2-F01280D37B69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B454-3BD5-344F-80F4-FF401826CCA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4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4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1250" y="1535113"/>
            <a:ext cx="5387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1250" y="2174875"/>
            <a:ext cx="53879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895C-2CFF-8B44-9EC2-F01280D37B69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B454-3BD5-344F-80F4-FF401826CCA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895C-2CFF-8B44-9EC2-F01280D37B69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B454-3BD5-344F-80F4-FF401826CCA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0B8D-5854-C645-87CC-B86A1D25D4C1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729A-102C-3F4E-9DED-A3AFADD9DF2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399376" y="432002"/>
            <a:ext cx="9180009" cy="1470025"/>
          </a:xfrm>
        </p:spPr>
        <p:txBody>
          <a:bodyPr anchor="t" anchorCtr="0"/>
          <a:lstStyle/>
          <a:p>
            <a:r>
              <a:rPr lang="nl-NL" dirty="0"/>
              <a:t>Titelstijl van model bewerken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895C-2CFF-8B44-9EC2-F01280D37B69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B454-3BD5-344F-80F4-FF401826CCA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5675" y="273050"/>
            <a:ext cx="68135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895C-2CFF-8B44-9EC2-F01280D37B69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B454-3BD5-344F-80F4-FF401826CCA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361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361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361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895C-2CFF-8B44-9EC2-F01280D37B69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B454-3BD5-344F-80F4-FF401826CCA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895C-2CFF-8B44-9EC2-F01280D37B69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B454-3BD5-344F-80F4-FF401826CCA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7613" y="274638"/>
            <a:ext cx="2741612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5613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895C-2CFF-8B44-9EC2-F01280D37B69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B454-3BD5-344F-80F4-FF401826CCA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895C-2CFF-8B44-9EC2-F01280D37B69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B454-3BD5-344F-80F4-FF401826CCA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Powerpoint background begin sheet.bmp"/>
          <p:cNvPicPr>
            <a:picLocks noChangeAspect="1"/>
          </p:cNvPicPr>
          <p:nvPr userDrawn="1"/>
        </p:nvPicPr>
        <p:blipFill>
          <a:blip r:embed="rId2"/>
          <a:srcRect r="20926"/>
          <a:stretch>
            <a:fillRect/>
          </a:stretch>
        </p:blipFill>
        <p:spPr bwMode="auto">
          <a:xfrm>
            <a:off x="1689100" y="0"/>
            <a:ext cx="11639608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0B8D-5854-C645-87CC-B86A1D25D4C1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729A-102C-3F4E-9DED-A3AFADD9DF2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tel 1"/>
          <p:cNvSpPr>
            <a:spLocks noGrp="1"/>
          </p:cNvSpPr>
          <p:nvPr userDrawn="1">
            <p:ph type="title"/>
          </p:nvPr>
        </p:nvSpPr>
        <p:spPr>
          <a:xfrm>
            <a:off x="1689101" y="1065600"/>
            <a:ext cx="11639607" cy="1761068"/>
          </a:xfrm>
          <a:solidFill>
            <a:schemeClr val="bg1">
              <a:alpha val="85000"/>
            </a:schemeClr>
          </a:solidFill>
        </p:spPr>
        <p:txBody>
          <a:bodyPr lIns="323951">
            <a:normAutofit/>
          </a:bodyPr>
          <a:lstStyle>
            <a:lvl1pPr marL="179973">
              <a:defRPr/>
            </a:lvl1pPr>
          </a:lstStyle>
          <a:p>
            <a:r>
              <a:rPr lang="nl-NL" b="1" dirty="0">
                <a:solidFill>
                  <a:srgbClr val="1A3387"/>
                </a:solidFill>
                <a:latin typeface="Verdana"/>
                <a:cs typeface="Verdana"/>
              </a:rPr>
              <a:t>Titel alternatieve</a:t>
            </a:r>
            <a:br>
              <a:rPr lang="nl-NL" b="1" dirty="0">
                <a:solidFill>
                  <a:srgbClr val="1A3387"/>
                </a:solidFill>
                <a:latin typeface="Verdana"/>
                <a:cs typeface="Verdana"/>
              </a:rPr>
            </a:br>
            <a:r>
              <a:rPr lang="nl-NL" b="1" dirty="0">
                <a:solidFill>
                  <a:srgbClr val="1A3387"/>
                </a:solidFill>
                <a:latin typeface="Verdana"/>
                <a:cs typeface="Verdana"/>
              </a:rPr>
              <a:t>introductie dia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99376" y="432002"/>
            <a:ext cx="9180009" cy="1470025"/>
          </a:xfrm>
        </p:spPr>
        <p:txBody>
          <a:bodyPr anchor="t" anchorCtr="0"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399376" y="2088000"/>
            <a:ext cx="9180009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0B8D-5854-C645-87CC-B86A1D25D4C1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729A-102C-3F4E-9DED-A3AFADD9DF2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9375" y="432000"/>
            <a:ext cx="9152904" cy="1456068"/>
          </a:xfrm>
        </p:spPr>
        <p:txBody>
          <a:bodyPr anchor="t" anchorCtr="0"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0B8D-5854-C645-87CC-B86A1D25D4C1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729A-102C-3F4E-9DED-A3AFADD9DF2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9376" y="2088002"/>
            <a:ext cx="9484729" cy="1362075"/>
          </a:xfrm>
        </p:spPr>
        <p:txBody>
          <a:bodyPr anchor="t">
            <a:normAutofit/>
          </a:bodyPr>
          <a:lstStyle>
            <a:lvl1pPr algn="l">
              <a:defRPr sz="3200" b="0" cap="none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399376" y="432002"/>
            <a:ext cx="9484729" cy="1500187"/>
          </a:xfrm>
        </p:spPr>
        <p:txBody>
          <a:bodyPr anchor="t" anchorCtr="0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0B8D-5854-C645-87CC-B86A1D25D4C1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729A-102C-3F4E-9DED-A3AFADD9DF2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399376" y="2088002"/>
            <a:ext cx="43188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233405" y="2088002"/>
            <a:ext cx="43188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0B8D-5854-C645-87CC-B86A1D25D4C1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729A-102C-3F4E-9DED-A3AFADD9DF2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399376" y="2128837"/>
            <a:ext cx="4318875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132" indent="0">
              <a:buNone/>
              <a:defRPr sz="2000" b="1"/>
            </a:lvl2pPr>
            <a:lvl3pPr marL="914263" indent="0">
              <a:buNone/>
              <a:defRPr sz="1800" b="1"/>
            </a:lvl3pPr>
            <a:lvl4pPr marL="1371394" indent="0">
              <a:buNone/>
              <a:defRPr sz="1600" b="1"/>
            </a:lvl4pPr>
            <a:lvl5pPr marL="1828525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2399376" y="2768601"/>
            <a:ext cx="4318875" cy="3357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7260510" y="2128837"/>
            <a:ext cx="4318875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132" indent="0">
              <a:buNone/>
              <a:defRPr sz="2000" b="1"/>
            </a:lvl2pPr>
            <a:lvl3pPr marL="914263" indent="0">
              <a:buNone/>
              <a:defRPr sz="1800" b="1"/>
            </a:lvl3pPr>
            <a:lvl4pPr marL="1371394" indent="0">
              <a:buNone/>
              <a:defRPr sz="1600" b="1"/>
            </a:lvl4pPr>
            <a:lvl5pPr marL="1828525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7260510" y="2768599"/>
            <a:ext cx="4318875" cy="33575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0B8D-5854-C645-87CC-B86A1D25D4C1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729A-102C-3F4E-9DED-A3AFADD9DF2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0B8D-5854-C645-87CC-B86A1D25D4C1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729A-102C-3F4E-9DED-A3AFADD9DF2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2399375" y="432000"/>
            <a:ext cx="9152904" cy="1143000"/>
          </a:xfrm>
          <a:prstGeom prst="rect">
            <a:avLst/>
          </a:prstGeom>
        </p:spPr>
        <p:txBody>
          <a:bodyPr vert="horz" lIns="91426" tIns="45713" rIns="91426" bIns="45713" rtlCol="0" anchor="t" anchorCtr="0">
            <a:normAutofit/>
          </a:bodyPr>
          <a:lstStyle/>
          <a:p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426480" y="2099733"/>
            <a:ext cx="9152904" cy="4026430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2399376" y="6356352"/>
            <a:ext cx="1911858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D0B8D-5854-C645-87CC-B86A1D25D4C1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521133" y="6356352"/>
            <a:ext cx="5320214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191212" y="6356352"/>
            <a:ext cx="1388172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C729A-102C-3F4E-9DED-A3AFADD9DF2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07" r:id="rId2"/>
    <p:sldLayoutId id="214748370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22" r:id="rId13"/>
  </p:sldLayoutIdLst>
  <p:txStyles>
    <p:titleStyle>
      <a:lvl1pPr algn="l" defTabSz="457132" rtl="0" eaLnBrk="1" latinLnBrk="0" hangingPunct="1">
        <a:spcBef>
          <a:spcPct val="0"/>
        </a:spcBef>
        <a:buNone/>
        <a:defRPr sz="3200" kern="1200">
          <a:solidFill>
            <a:srgbClr val="1A3387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2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8" indent="-285707" algn="l" defTabSz="457132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9" indent="-228566" algn="l" defTabSz="4571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6" algn="l" defTabSz="457132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6" algn="l" defTabSz="457132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6" algn="l" defTabSz="4571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4" indent="-228566" algn="l" defTabSz="4571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6" indent="-228566" algn="l" defTabSz="4571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7" indent="-228566" algn="l" defTabSz="4571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1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2" algn="l" defTabSz="4571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3" algn="l" defTabSz="4571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4" algn="l" defTabSz="4571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5" algn="l" defTabSz="4571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7" algn="l" defTabSz="4571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4571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4571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4571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6962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3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B895C-2CFF-8B44-9EC2-F01280D37B69}" type="datetimeFigureOut">
              <a:rPr lang="nl-NL" smtClean="0"/>
              <a:pPr/>
              <a:t>11-10-2022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4013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3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8B454-3BD5-344F-80F4-FF401826CCA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311971"/>
            <a:ext cx="12288032" cy="2005343"/>
          </a:xfrm>
        </p:spPr>
        <p:txBody>
          <a:bodyPr>
            <a:normAutofit/>
          </a:bodyPr>
          <a:lstStyle/>
          <a:p>
            <a:r>
              <a:rPr lang="nl-NL" dirty="0"/>
              <a:t>Welkom bij ons </a:t>
            </a:r>
            <a:br>
              <a:rPr lang="nl-NL" dirty="0"/>
            </a:br>
            <a:r>
              <a:rPr lang="nl-NL" dirty="0"/>
              <a:t>informatiemoment voor stakeholders over </a:t>
            </a:r>
            <a:br>
              <a:rPr lang="nl-NL" dirty="0"/>
            </a:br>
            <a:r>
              <a:rPr lang="nl-NL" dirty="0"/>
              <a:t>vervanging gemaal Commandeurspolder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7317C47-9C72-40F0-9974-265FE318A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328" y="2586605"/>
            <a:ext cx="5400902" cy="2943349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A0D8964-EA5A-472E-8EB0-7EFBAB6A7D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8" r="9136"/>
          <a:stretch/>
        </p:blipFill>
        <p:spPr>
          <a:xfrm>
            <a:off x="647021" y="1964280"/>
            <a:ext cx="4880972" cy="2357121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AA8FBA4-1FE6-4054-BCDD-B715E2CE42D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364088" y="4500880"/>
            <a:ext cx="3943985" cy="235712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A28B9B5-79D6-4CB9-A583-BDF464A0A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2066" y="5746505"/>
            <a:ext cx="1923843" cy="997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379DD2-FD6E-4953-93A3-33614346D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860" y="425589"/>
            <a:ext cx="9152904" cy="1456068"/>
          </a:xfrm>
        </p:spPr>
        <p:txBody>
          <a:bodyPr>
            <a:normAutofit/>
          </a:bodyPr>
          <a:lstStyle/>
          <a:p>
            <a:r>
              <a:rPr lang="nl-NL" sz="2800" dirty="0"/>
              <a:t>Conclusies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C6E4293-EDB0-4845-82CB-1D5A53F43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860" y="1515538"/>
            <a:ext cx="9700767" cy="4026430"/>
          </a:xfrm>
        </p:spPr>
        <p:txBody>
          <a:bodyPr>
            <a:normAutofit/>
          </a:bodyPr>
          <a:lstStyle/>
          <a:p>
            <a:r>
              <a:rPr lang="nl-NL" sz="2400" dirty="0"/>
              <a:t>Voorkeur voor een nieuwe gemaal bij locatie 1 met zo min mogelijk nieuwe bebouwing.</a:t>
            </a:r>
          </a:p>
          <a:p>
            <a:r>
              <a:rPr lang="nl-NL" sz="2400" dirty="0"/>
              <a:t>Geen aantasting van het waterpeil en voldoende capaciteit.</a:t>
            </a:r>
          </a:p>
          <a:p>
            <a:r>
              <a:rPr lang="nl-NL" sz="2400" dirty="0">
                <a:solidFill>
                  <a:srgbClr val="FF0000"/>
                </a:solidFill>
              </a:rPr>
              <a:t>Zorg dat het passend is in het landschap en het monumentale ensemble in takt blijft.</a:t>
            </a:r>
          </a:p>
          <a:p>
            <a:r>
              <a:rPr lang="nl-NL" sz="2400" dirty="0">
                <a:solidFill>
                  <a:srgbClr val="FF0000"/>
                </a:solidFill>
              </a:rPr>
              <a:t>Een landelijke inpassing, behouden van huidige open zichtlijnen zonder bebouwing/begroeiing.</a:t>
            </a:r>
          </a:p>
          <a:p>
            <a:pPr marL="0" indent="0">
              <a:buNone/>
            </a:pPr>
            <a:endParaRPr lang="nl-NL" sz="2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B9E202C-280F-413E-A970-6006106AF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066" y="5746505"/>
            <a:ext cx="1923843" cy="9977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D8C256C-AB61-4CDD-A05E-9E722D92E39C}"/>
              </a:ext>
            </a:extLst>
          </p:cNvPr>
          <p:cNvSpPr txBox="1"/>
          <p:nvPr/>
        </p:nvSpPr>
        <p:spPr>
          <a:xfrm>
            <a:off x="2411760" y="5080303"/>
            <a:ext cx="7365304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i="1" dirty="0"/>
              <a:t>Een gemaal is onderdeel van het watersysteem, het watersysteem is onderdeel van het landschap en vertelt ook iets over dat landschap.</a:t>
            </a:r>
          </a:p>
        </p:txBody>
      </p:sp>
    </p:spTree>
    <p:extLst>
      <p:ext uri="{BB962C8B-B14F-4D97-AF65-F5344CB8AC3E}">
        <p14:creationId xmlns:p14="http://schemas.microsoft.com/office/powerpoint/2010/main" val="4150334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379DD2-FD6E-4953-93A3-33614346D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068" y="450641"/>
            <a:ext cx="9152904" cy="1456068"/>
          </a:xfrm>
        </p:spPr>
        <p:txBody>
          <a:bodyPr>
            <a:normAutofit/>
          </a:bodyPr>
          <a:lstStyle/>
          <a:p>
            <a:r>
              <a:rPr lang="nl-NL" sz="2800" dirty="0"/>
              <a:t>Belangrijkere aandachtspunten die zijn meegenomen van de stakeholders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C6E4293-EDB0-4845-82CB-1D5A53F43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068" y="1401762"/>
            <a:ext cx="9337514" cy="4559474"/>
          </a:xfrm>
        </p:spPr>
        <p:txBody>
          <a:bodyPr>
            <a:norm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l-NL" sz="2400" dirty="0"/>
              <a:t>De nabijgelegen vlietlanden die beschermd zijn niet aantasten.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l-NL" sz="2400" dirty="0"/>
              <a:t>Bereikbaarheid tijdens de bouw en na de realisatie van het gemaal enkel over N468 en de </a:t>
            </a:r>
            <a:r>
              <a:rPr lang="nl-NL" sz="2400" dirty="0" err="1"/>
              <a:t>bouwweg</a:t>
            </a:r>
            <a:r>
              <a:rPr lang="nl-NL" sz="2400" dirty="0"/>
              <a:t>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l-NL" sz="2400" dirty="0"/>
              <a:t>Voorkomen van geluidsoverlast.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l-NL" sz="2400" dirty="0"/>
              <a:t>Behoud en restauratie van het huidige gemaal, het woonhuis en het bakhuisje.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l-NL" sz="2400" dirty="0"/>
              <a:t>Doorgang voor fietsers/wandelaars op bestaande monument locatie i.r.t. verkeersveiligheid.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B9E202C-280F-413E-A970-6006106AF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066" y="5746505"/>
            <a:ext cx="1923843" cy="99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53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A06D9D-C8CB-7C25-2833-BF17F402C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E636CF-4B31-FD5C-6352-A9310EBC59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93B76AB-662D-4782-934D-A8C4D4B84E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D0914E6-3D66-1E37-CAC5-A29231A8C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375" y="432000"/>
            <a:ext cx="8253175" cy="5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67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379DD2-FD6E-4953-93A3-33614346D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860" y="425589"/>
            <a:ext cx="9152904" cy="1456068"/>
          </a:xfrm>
        </p:spPr>
        <p:txBody>
          <a:bodyPr>
            <a:normAutofit/>
          </a:bodyPr>
          <a:lstStyle/>
          <a:p>
            <a:r>
              <a:rPr lang="nl-NL" sz="2800" dirty="0"/>
              <a:t>Reactie van Gemeente en Welstand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C6E4293-EDB0-4845-82CB-1D5A53F43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860" y="1070811"/>
            <a:ext cx="9700767" cy="46756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Het nieuwe gemaal: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Verdient een zorgvuldige inpassing en vormgeving, die goed past in de ruimtelijke setting.</a:t>
            </a:r>
          </a:p>
          <a:p>
            <a:pPr lvl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2400" strike="sngStrike" dirty="0">
                <a:cs typeface="Times New Roman" panose="02020603050405020304" pitchFamily="18" charset="0"/>
              </a:rPr>
              <a:t>Mag best wel ‘smoel’ en uitstraling hebben en uitdrukking geven aan zijn wezenlijke functie in het watersysteem.</a:t>
            </a:r>
          </a:p>
          <a:p>
            <a:pPr lvl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Nu: Past in het open karakter van de polder</a:t>
            </a:r>
          </a:p>
          <a:p>
            <a:pPr marL="0" indent="0">
              <a:lnSpc>
                <a:spcPct val="110000"/>
              </a:lnSpc>
              <a:buNone/>
            </a:pPr>
            <a:endParaRPr lang="nl-NL" sz="2400" dirty="0"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nl-NL" sz="2400" dirty="0">
                <a:cs typeface="Times New Roman" panose="02020603050405020304" pitchFamily="18" charset="0"/>
              </a:rPr>
              <a:t>Gelijktijdig met het vervangen van het gemaal ook het opknappen van het monumentale bakhuisje meenemen. </a:t>
            </a:r>
          </a:p>
          <a:p>
            <a:pPr marL="0" indent="0">
              <a:lnSpc>
                <a:spcPct val="110000"/>
              </a:lnSpc>
              <a:buNone/>
            </a:pPr>
            <a:endParaRPr lang="nl-NL" sz="2400" dirty="0"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nl-NL" sz="2400" strike="sngStrike" dirty="0">
                <a:cs typeface="Times New Roman" panose="02020603050405020304" pitchFamily="18" charset="0"/>
              </a:rPr>
              <a:t>Er wordt zeer positief gedacht over een onderzoek naar een nieuwe recreatieve of educatieve functie, of wellicht een B&amp;B voor het oude gemaal.</a:t>
            </a:r>
          </a:p>
          <a:p>
            <a:pPr marL="0" lvl="0" indent="0">
              <a:lnSpc>
                <a:spcPct val="110000"/>
              </a:lnSpc>
              <a:buNone/>
            </a:pPr>
            <a:endParaRPr lang="nl-NL" sz="1800" dirty="0">
              <a:effectLst/>
              <a:latin typeface="Futura Std Light" panose="020B0402020204020303" pitchFamily="34" charset="0"/>
              <a:ea typeface="Futura Std Light" panose="020B0402020204020303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B9E202C-280F-413E-A970-6006106AF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066" y="5746505"/>
            <a:ext cx="1923843" cy="99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6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327CA-E120-4041-97B5-50A660EC1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438" y="344318"/>
            <a:ext cx="9152904" cy="762587"/>
          </a:xfrm>
        </p:spPr>
        <p:txBody>
          <a:bodyPr>
            <a:normAutofit/>
          </a:bodyPr>
          <a:lstStyle/>
          <a:p>
            <a:r>
              <a:rPr lang="nl-NL" sz="2800" dirty="0"/>
              <a:t>Wat gaan we doen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396E1CF-FA66-4A15-9B80-30FA623FC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066" y="5746505"/>
            <a:ext cx="1923843" cy="997700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475170A0-C14C-4546-BDC5-CD51608ECA75}"/>
              </a:ext>
            </a:extLst>
          </p:cNvPr>
          <p:cNvSpPr txBox="1">
            <a:spLocks/>
          </p:cNvSpPr>
          <p:nvPr/>
        </p:nvSpPr>
        <p:spPr>
          <a:xfrm>
            <a:off x="2011068" y="1197859"/>
            <a:ext cx="9152904" cy="4026430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>
            <a:lvl1pPr marL="342848" indent="-342848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8" indent="-285707" algn="l" defTabSz="45713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9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60" indent="-228566" algn="l" defTabSz="45713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91" indent="-228566" algn="l" defTabSz="45713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22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54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86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17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Een nieuw gemaal bouwen. </a:t>
            </a:r>
          </a:p>
          <a:p>
            <a:r>
              <a:rPr lang="nl-N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Verbeteren toegang met aanpassen brug en pad</a:t>
            </a:r>
          </a:p>
          <a:p>
            <a:r>
              <a:rPr lang="nl-NL" sz="24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Hergebruik van het bakhuis in het kader van circulariteit.</a:t>
            </a:r>
          </a:p>
          <a:p>
            <a:pPr lvl="1"/>
            <a:r>
              <a:rPr lang="nl-NL" sz="20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 het bakhuis plaatsen we de schakelkasten van het gemaal. Zo blijft het bakhuis tot in lengte van jaren in stand.</a:t>
            </a:r>
          </a:p>
          <a:p>
            <a:pPr lvl="1"/>
            <a:r>
              <a:rPr lang="nl-NL" sz="20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Waar mogelijk hergebruik bestaande bouwmaterialen van het bakhuis</a:t>
            </a:r>
          </a:p>
        </p:txBody>
      </p:sp>
    </p:spTree>
    <p:extLst>
      <p:ext uri="{BB962C8B-B14F-4D97-AF65-F5344CB8AC3E}">
        <p14:creationId xmlns:p14="http://schemas.microsoft.com/office/powerpoint/2010/main" val="435737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327CA-E120-4041-97B5-50A660EC1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438" y="344318"/>
            <a:ext cx="9152904" cy="762587"/>
          </a:xfrm>
        </p:spPr>
        <p:txBody>
          <a:bodyPr>
            <a:normAutofit/>
          </a:bodyPr>
          <a:lstStyle/>
          <a:p>
            <a:r>
              <a:rPr lang="nl-NL" sz="2800" dirty="0"/>
              <a:t>Wat lieten we eerst zien?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396E1CF-FA66-4A15-9B80-30FA623FC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066" y="5746505"/>
            <a:ext cx="1923843" cy="997700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475170A0-C14C-4546-BDC5-CD51608ECA75}"/>
              </a:ext>
            </a:extLst>
          </p:cNvPr>
          <p:cNvSpPr txBox="1">
            <a:spLocks/>
          </p:cNvSpPr>
          <p:nvPr/>
        </p:nvSpPr>
        <p:spPr>
          <a:xfrm>
            <a:off x="2011068" y="1197859"/>
            <a:ext cx="9152904" cy="4026430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>
            <a:lvl1pPr marL="342848" indent="-342848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8" indent="-285707" algn="l" defTabSz="45713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9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60" indent="-228566" algn="l" defTabSz="45713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91" indent="-228566" algn="l" defTabSz="45713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22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54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86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17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93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684CA0C-57A9-4DBB-82B8-20BEF0DED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066" y="5746505"/>
            <a:ext cx="1923843" cy="997700"/>
          </a:xfrm>
          <a:prstGeom prst="rect">
            <a:avLst/>
          </a:prstGeom>
        </p:spPr>
      </p:pic>
      <p:pic>
        <p:nvPicPr>
          <p:cNvPr id="6" name="Tijdelijke aanduiding voor inhoud 5" descr="Afbeelding met gras&#10;&#10;Automatisch gegenereerde beschrijving">
            <a:extLst>
              <a:ext uri="{FF2B5EF4-FFF2-40B4-BE49-F238E27FC236}">
                <a16:creationId xmlns:a16="http://schemas.microsoft.com/office/drawing/2014/main" id="{5AC285B0-1E15-4186-95C2-665E0B3F40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226361" y="983813"/>
            <a:ext cx="7229644" cy="4066674"/>
          </a:xfr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88BCE20-C4AA-4FC1-9BB4-B1375AB5946F}"/>
              </a:ext>
            </a:extLst>
          </p:cNvPr>
          <p:cNvSpPr txBox="1"/>
          <p:nvPr/>
        </p:nvSpPr>
        <p:spPr>
          <a:xfrm>
            <a:off x="4976821" y="288171"/>
            <a:ext cx="350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Ondergronds gemaal (oud)</a:t>
            </a:r>
          </a:p>
        </p:txBody>
      </p:sp>
    </p:spTree>
    <p:extLst>
      <p:ext uri="{BB962C8B-B14F-4D97-AF65-F5344CB8AC3E}">
        <p14:creationId xmlns:p14="http://schemas.microsoft.com/office/powerpoint/2010/main" val="2691958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684CA0C-57A9-4DBB-82B8-20BEF0DED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066" y="5746505"/>
            <a:ext cx="1923843" cy="997700"/>
          </a:xfrm>
          <a:prstGeom prst="rect">
            <a:avLst/>
          </a:prstGeom>
        </p:spPr>
      </p:pic>
      <p:pic>
        <p:nvPicPr>
          <p:cNvPr id="11" name="Tijdelijke aanduiding voor inhoud 5" descr="Afbeelding met gras, buiten, lucht, water&#10;&#10;Automatisch gegenereerde beschrijving">
            <a:extLst>
              <a:ext uri="{FF2B5EF4-FFF2-40B4-BE49-F238E27FC236}">
                <a16:creationId xmlns:a16="http://schemas.microsoft.com/office/drawing/2014/main" id="{5890AB32-54E4-4FDC-B988-A94F519A30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76" b="-4476"/>
          <a:stretch/>
        </p:blipFill>
        <p:spPr>
          <a:xfrm>
            <a:off x="2888962" y="1058988"/>
            <a:ext cx="8045025" cy="421757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10527F71-C87F-40E1-924B-B5035D0C0BB5}"/>
              </a:ext>
            </a:extLst>
          </p:cNvPr>
          <p:cNvSpPr txBox="1"/>
          <p:nvPr/>
        </p:nvSpPr>
        <p:spPr>
          <a:xfrm>
            <a:off x="7515725" y="219714"/>
            <a:ext cx="4380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Aanzicht vanaf oostzijde</a:t>
            </a:r>
          </a:p>
        </p:txBody>
      </p:sp>
    </p:spTree>
    <p:extLst>
      <p:ext uri="{BB962C8B-B14F-4D97-AF65-F5344CB8AC3E}">
        <p14:creationId xmlns:p14="http://schemas.microsoft.com/office/powerpoint/2010/main" val="3273197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684CA0C-57A9-4DBB-82B8-20BEF0DED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066" y="5746505"/>
            <a:ext cx="1923843" cy="9977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88BCE20-C4AA-4FC1-9BB4-B1375AB5946F}"/>
              </a:ext>
            </a:extLst>
          </p:cNvPr>
          <p:cNvSpPr txBox="1"/>
          <p:nvPr/>
        </p:nvSpPr>
        <p:spPr>
          <a:xfrm>
            <a:off x="5202486" y="295919"/>
            <a:ext cx="417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Oude Ondergronds gemaal</a:t>
            </a:r>
          </a:p>
        </p:txBody>
      </p:sp>
      <p:pic>
        <p:nvPicPr>
          <p:cNvPr id="10" name="Tijdelijke aanduiding voor inhoud 5" descr="Afbeelding met gras, lucht, buiten, water&#10;&#10;Automatisch gegenereerde beschrijving">
            <a:extLst>
              <a:ext uri="{FF2B5EF4-FFF2-40B4-BE49-F238E27FC236}">
                <a16:creationId xmlns:a16="http://schemas.microsoft.com/office/drawing/2014/main" id="{3CBE9560-55B5-46FB-8DC5-3B6B3C0813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972450" y="994204"/>
            <a:ext cx="7668129" cy="4313321"/>
          </a:xfrm>
        </p:spPr>
      </p:pic>
    </p:spTree>
    <p:extLst>
      <p:ext uri="{BB962C8B-B14F-4D97-AF65-F5344CB8AC3E}">
        <p14:creationId xmlns:p14="http://schemas.microsoft.com/office/powerpoint/2010/main" val="3749849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4056D-78E7-1377-BBAC-DC5C6FCB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Volgende stappen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E4A9CE-2578-E14C-D938-EC3D560B58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99376" y="2088002"/>
            <a:ext cx="8935374" cy="4525963"/>
          </a:xfrm>
        </p:spPr>
        <p:txBody>
          <a:bodyPr/>
          <a:lstStyle/>
          <a:p>
            <a:r>
              <a:rPr lang="nl-NL" dirty="0"/>
              <a:t>Beeldkwaliteitsplan</a:t>
            </a:r>
          </a:p>
          <a:p>
            <a:r>
              <a:rPr lang="nl-NL" dirty="0"/>
              <a:t>Projectplan waterwet</a:t>
            </a:r>
          </a:p>
          <a:p>
            <a:r>
              <a:rPr lang="nl-NL" dirty="0"/>
              <a:t>Wijziging bestemmingsplan (extra onderzoek)</a:t>
            </a:r>
          </a:p>
          <a:p>
            <a:r>
              <a:rPr lang="nl-NL" dirty="0"/>
              <a:t>Ontwerp bakhuis</a:t>
            </a:r>
          </a:p>
          <a:p>
            <a:endParaRPr lang="nl-NL" dirty="0"/>
          </a:p>
        </p:txBody>
      </p:sp>
      <p:pic>
        <p:nvPicPr>
          <p:cNvPr id="6" name="Afbeelding 5" descr="Afbeelding met gras, lucht, buiten, persoon&#10;&#10;Automatisch gegenereerde beschrijving">
            <a:extLst>
              <a:ext uri="{FF2B5EF4-FFF2-40B4-BE49-F238E27FC236}">
                <a16:creationId xmlns:a16="http://schemas.microsoft.com/office/drawing/2014/main" id="{5F8387F2-B0F0-D6C7-E5A7-22F09549F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34" y="3333749"/>
            <a:ext cx="4246620" cy="318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59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9082" y="432000"/>
            <a:ext cx="9152904" cy="768727"/>
          </a:xfrm>
        </p:spPr>
        <p:txBody>
          <a:bodyPr>
            <a:normAutofit fontScale="90000"/>
          </a:bodyPr>
          <a:lstStyle/>
          <a:p>
            <a:r>
              <a:rPr lang="nl-NL" sz="2800" dirty="0"/>
              <a:t>Aanleiding</a:t>
            </a:r>
            <a:br>
              <a:rPr lang="nl-NL" sz="2800" dirty="0"/>
            </a:b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49082" y="1372982"/>
            <a:ext cx="5209707" cy="4026430"/>
          </a:xfrm>
        </p:spPr>
        <p:txBody>
          <a:bodyPr>
            <a:normAutofit fontScale="925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nl-NL" sz="2000" b="0" i="0" dirty="0">
                <a:solidFill>
                  <a:srgbClr val="333333"/>
                </a:solidFill>
                <a:effectLst/>
              </a:rPr>
              <a:t>Poldergemaal uit 1893 vormt samen met het naastgelegen </a:t>
            </a:r>
            <a:r>
              <a:rPr lang="nl-NL" sz="2000" b="0" i="0" dirty="0" err="1">
                <a:solidFill>
                  <a:srgbClr val="333333"/>
                </a:solidFill>
                <a:effectLst/>
              </a:rPr>
              <a:t>bakshuisje</a:t>
            </a:r>
            <a:r>
              <a:rPr lang="nl-NL" sz="2000" b="0" i="0" dirty="0">
                <a:solidFill>
                  <a:srgbClr val="333333"/>
                </a:solidFill>
                <a:effectLst/>
              </a:rPr>
              <a:t> en woonhuis een gemeentelijk monument.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000" b="0" i="0" dirty="0">
                <a:solidFill>
                  <a:srgbClr val="333333"/>
                </a:solidFill>
                <a:effectLst/>
              </a:rPr>
              <a:t>Het gebouw verkeert bouwkundig in zeer matige staat en inmiddels zijn de installaties ook aan vervanging toe.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000" b="0" i="0" dirty="0">
                <a:solidFill>
                  <a:srgbClr val="333333"/>
                </a:solidFill>
                <a:effectLst/>
              </a:rPr>
              <a:t>Om dit gemaal weer te laten voldoen aan de eisen van deze tijd, zijn forse aanpassingen nodig. Vanwege de monumentale status van de behuizing is dat lastig.</a:t>
            </a:r>
            <a:endParaRPr lang="nl-NL" sz="2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2D58DC9-7E79-4C18-B2F0-25005D2CB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066" y="5746505"/>
            <a:ext cx="1923843" cy="9977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DDF6984-5401-48F1-B72D-C1783E9EC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287" y="61722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C9B5757-1CC3-4E1F-AB84-A261ABE29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699" y="231089"/>
            <a:ext cx="4970309" cy="337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9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327CA-E120-4041-97B5-50A660EC1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438" y="344318"/>
            <a:ext cx="9152904" cy="762587"/>
          </a:xfrm>
        </p:spPr>
        <p:txBody>
          <a:bodyPr>
            <a:normAutofit fontScale="90000"/>
          </a:bodyPr>
          <a:lstStyle/>
          <a:p>
            <a:r>
              <a:rPr lang="nl-NL" sz="2800" dirty="0"/>
              <a:t>Het huidige ontwerp</a:t>
            </a:r>
            <a:br>
              <a:rPr lang="nl-NL" sz="2800" dirty="0"/>
            </a:br>
            <a:endParaRPr lang="nl-NL" sz="2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396E1CF-FA66-4A15-9B80-30FA623FC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066" y="5746505"/>
            <a:ext cx="1923843" cy="997700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475170A0-C14C-4546-BDC5-CD51608ECA75}"/>
              </a:ext>
            </a:extLst>
          </p:cNvPr>
          <p:cNvSpPr txBox="1">
            <a:spLocks/>
          </p:cNvSpPr>
          <p:nvPr/>
        </p:nvSpPr>
        <p:spPr>
          <a:xfrm>
            <a:off x="2011068" y="1197859"/>
            <a:ext cx="9152904" cy="4026430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>
            <a:lvl1pPr marL="342848" indent="-342848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8" indent="-285707" algn="l" defTabSz="45713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9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60" indent="-228566" algn="l" defTabSz="45713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91" indent="-228566" algn="l" defTabSz="45713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22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54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86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17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4DB3B5B-FC65-41C9-A450-CBF79A2C3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37812" y="1684873"/>
            <a:ext cx="4879827" cy="348825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77FE30-AC29-A085-28F6-55670B1EB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01678">
            <a:off x="5314706" y="1735253"/>
            <a:ext cx="6130109" cy="43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90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6D7858-A6E5-6A72-7282-6D40B282D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 descr="Afbeelding met tekst&#10;&#10;Automatisch gegenereerde beschrijving">
            <a:extLst>
              <a:ext uri="{FF2B5EF4-FFF2-40B4-BE49-F238E27FC236}">
                <a16:creationId xmlns:a16="http://schemas.microsoft.com/office/drawing/2014/main" id="{ECB95CAB-D561-0941-813D-80F0B63496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97797" y="432000"/>
            <a:ext cx="9556060" cy="5375282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EF553E3-C377-720A-08C0-7E85C7CA50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2548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B970B6-9E41-78F8-DAF8-6C30EC7F6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inhoud 7" descr="Afbeelding met gras, lucht, buiten, natuur&#10;&#10;Automatisch gegenereerde beschrijving">
            <a:extLst>
              <a:ext uri="{FF2B5EF4-FFF2-40B4-BE49-F238E27FC236}">
                <a16:creationId xmlns:a16="http://schemas.microsoft.com/office/drawing/2014/main" id="{E867A846-00DB-EDD1-1F9B-39166AAD41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95525" y="397275"/>
            <a:ext cx="9256713" cy="5206901"/>
          </a:xfrm>
        </p:spPr>
      </p:pic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44F5D00E-3754-5870-529E-8CC21B0D89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3501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C30913-F8DD-9256-1001-B6DB71522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 descr="Afbeelding met gras, lucht, buiten, natuur&#10;&#10;Automatisch gegenereerde beschrijving">
            <a:extLst>
              <a:ext uri="{FF2B5EF4-FFF2-40B4-BE49-F238E27FC236}">
                <a16:creationId xmlns:a16="http://schemas.microsoft.com/office/drawing/2014/main" id="{D23A6897-BD54-F5A3-2BA2-8EFE2C9EE0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08213" y="890291"/>
            <a:ext cx="9542464" cy="5367634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2905814-640F-8781-464C-BEFE4C6E22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0933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1E9C1-D8DF-4801-C85A-6BD65D36C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7FF88AE-12A2-8460-0C8F-833E9D1BE8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Tijdelijke aanduiding voor inhoud 9" descr="Afbeelding met buiten, lucht, water, gras&#10;&#10;Automatisch gegenereerde beschrijving">
            <a:extLst>
              <a:ext uri="{FF2B5EF4-FFF2-40B4-BE49-F238E27FC236}">
                <a16:creationId xmlns:a16="http://schemas.microsoft.com/office/drawing/2014/main" id="{46FC62FB-42B4-1219-4A51-85E5EDA672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98712" y="400043"/>
            <a:ext cx="9213531" cy="5182610"/>
          </a:xfrm>
        </p:spPr>
      </p:pic>
    </p:spTree>
    <p:extLst>
      <p:ext uri="{BB962C8B-B14F-4D97-AF65-F5344CB8AC3E}">
        <p14:creationId xmlns:p14="http://schemas.microsoft.com/office/powerpoint/2010/main" val="455894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163F46-0DA0-4CD3-B289-7B2BBDBF0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70" y="442895"/>
            <a:ext cx="9152904" cy="1143000"/>
          </a:xfrm>
        </p:spPr>
        <p:txBody>
          <a:bodyPr>
            <a:normAutofit/>
          </a:bodyPr>
          <a:lstStyle/>
          <a:p>
            <a:r>
              <a:rPr lang="nl-NL" sz="2800" dirty="0"/>
              <a:t>Planning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18C616-29A9-4009-BDD3-531D8941BA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78269" y="1235007"/>
            <a:ext cx="10210555" cy="537683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333333"/>
                </a:solidFill>
              </a:rPr>
              <a:t>November 2022 Ter inzage legging van de bestemmingsplan wijziging het gemaal Commandeurspolder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b="0" dirty="0">
                <a:solidFill>
                  <a:srgbClr val="333333"/>
                </a:solidFill>
                <a:effectLst/>
              </a:rPr>
              <a:t>Goedkeuring ontwerp bakhuis bij Welstand</a:t>
            </a:r>
          </a:p>
          <a:p>
            <a:r>
              <a:rPr lang="nl-NL" sz="2400" dirty="0">
                <a:solidFill>
                  <a:srgbClr val="333333"/>
                </a:solidFill>
              </a:rPr>
              <a:t>Aanbesteding</a:t>
            </a:r>
          </a:p>
          <a:p>
            <a:r>
              <a:rPr lang="nl-NL" sz="2400" dirty="0">
                <a:solidFill>
                  <a:srgbClr val="333333"/>
                </a:solidFill>
              </a:rPr>
              <a:t>Ontwerp gereed derde kwartaal 2023</a:t>
            </a:r>
          </a:p>
          <a:p>
            <a:r>
              <a:rPr lang="nl-NL" sz="2400" dirty="0">
                <a:solidFill>
                  <a:srgbClr val="333333"/>
                </a:solidFill>
              </a:rPr>
              <a:t>Uitvoering gereed vierde kwartaal </a:t>
            </a:r>
            <a:r>
              <a:rPr lang="nl-NL" sz="2400" dirty="0"/>
              <a:t>2025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3E62752-6D38-42AC-8683-276AA9116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066" y="5746505"/>
            <a:ext cx="1923843" cy="99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68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458AF-C1BB-4D7C-94BA-48B1DB16D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271" y="442899"/>
            <a:ext cx="9180009" cy="1470025"/>
          </a:xfrm>
        </p:spPr>
        <p:txBody>
          <a:bodyPr>
            <a:normAutofit fontScale="90000"/>
          </a:bodyPr>
          <a:lstStyle/>
          <a:p>
            <a:r>
              <a:rPr lang="nl-NL" sz="2800" dirty="0"/>
              <a:t>Vragen aan aanwezigen</a:t>
            </a:r>
            <a:br>
              <a:rPr lang="nl-NL" sz="2800" dirty="0"/>
            </a:br>
            <a:br>
              <a:rPr lang="nl-NL" sz="2800" dirty="0"/>
            </a:br>
            <a:r>
              <a:rPr lang="nl-NL" sz="2800" dirty="0"/>
              <a:t>Begrijpt u dat er dingen zijn veranderd en waarom?</a:t>
            </a:r>
            <a:br>
              <a:rPr lang="nl-NL" sz="2800" dirty="0"/>
            </a:br>
            <a:br>
              <a:rPr lang="nl-NL" sz="2800" dirty="0"/>
            </a:br>
            <a:r>
              <a:rPr lang="nl-NL" sz="2800" dirty="0"/>
              <a:t>Weet u wat het vervolg traject is na deze bijeenkomst?</a:t>
            </a:r>
            <a:br>
              <a:rPr lang="nl-NL" sz="2800" dirty="0"/>
            </a:br>
            <a:br>
              <a:rPr lang="nl-NL" sz="2800" dirty="0"/>
            </a:br>
            <a:r>
              <a:rPr lang="nl-NL" sz="2800" dirty="0"/>
              <a:t>Wat kunt u doen als u het niet eens bent met de plannen?</a:t>
            </a:r>
            <a:br>
              <a:rPr lang="nl-NL" sz="2800" dirty="0"/>
            </a:br>
            <a:br>
              <a:rPr lang="nl-NL" sz="2800" dirty="0"/>
            </a:br>
            <a:endParaRPr lang="nl-NL" sz="2800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A50D2DCE-2D7A-4E5B-8796-02B1923C057C}"/>
              </a:ext>
            </a:extLst>
          </p:cNvPr>
          <p:cNvSpPr txBox="1">
            <a:spLocks/>
          </p:cNvSpPr>
          <p:nvPr/>
        </p:nvSpPr>
        <p:spPr>
          <a:xfrm>
            <a:off x="1978271" y="1286194"/>
            <a:ext cx="9251156" cy="5376836"/>
          </a:xfrm>
          <a:prstGeom prst="rect">
            <a:avLst/>
          </a:prstGeom>
        </p:spPr>
        <p:txBody>
          <a:bodyPr>
            <a:normAutofit/>
          </a:bodyPr>
          <a:lstStyle>
            <a:lvl1pPr marL="342848" indent="-342848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8" indent="-285707" algn="l" defTabSz="45713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9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60" indent="-228566" algn="l" defTabSz="45713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91" indent="-228566" algn="l" defTabSz="45713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22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54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86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17" indent="-228566" algn="l" defTabSz="4571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dirty="0">
                <a:solidFill>
                  <a:srgbClr val="333333"/>
                </a:solidFill>
                <a:latin typeface="ubuntulight"/>
              </a:rPr>
              <a:t>    </a:t>
            </a:r>
            <a:endParaRPr lang="nl-NL" dirty="0"/>
          </a:p>
        </p:txBody>
      </p:sp>
      <p:pic>
        <p:nvPicPr>
          <p:cNvPr id="1026" name="Picture 2" descr="49 vragen om jezelf beter te leren kennen | Hooggevoelig Ondernemen">
            <a:extLst>
              <a:ext uri="{FF2B5EF4-FFF2-40B4-BE49-F238E27FC236}">
                <a16:creationId xmlns:a16="http://schemas.microsoft.com/office/drawing/2014/main" id="{3D553B9A-D38E-4627-9FD0-696ACC424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37" y="3346228"/>
            <a:ext cx="4455474" cy="297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842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158339-292E-4A58-809C-BF0593ED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239" y="432000"/>
            <a:ext cx="9152904" cy="1456068"/>
          </a:xfrm>
        </p:spPr>
        <p:txBody>
          <a:bodyPr>
            <a:normAutofit/>
          </a:bodyPr>
          <a:lstStyle/>
          <a:p>
            <a:r>
              <a:rPr lang="nl-NL" sz="2800" dirty="0"/>
              <a:t>Dank u wel voor uw aandacht!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045C36-3196-4089-9706-2699C12B8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239" y="1231696"/>
            <a:ext cx="5850002" cy="50136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400" dirty="0"/>
          </a:p>
          <a:p>
            <a:pPr lvl="1">
              <a:buFont typeface="Arial" panose="020B0604020202020204" pitchFamily="34" charset="0"/>
              <a:buChar char="•"/>
            </a:pPr>
            <a:endParaRPr lang="nl-NL" sz="2000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BCD5D5E-1AD8-4E2F-B889-8EC4D3A62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066" y="5746505"/>
            <a:ext cx="1923843" cy="997700"/>
          </a:xfrm>
          <a:prstGeom prst="rect">
            <a:avLst/>
          </a:prstGeom>
        </p:spPr>
      </p:pic>
      <p:pic>
        <p:nvPicPr>
          <p:cNvPr id="1028" name="Picture 4" descr="Werkzaamheden Grasoogst Bouwlandverzorging en graslandvernieuwing - ppt  download">
            <a:extLst>
              <a:ext uri="{FF2B5EF4-FFF2-40B4-BE49-F238E27FC236}">
                <a16:creationId xmlns:a16="http://schemas.microsoft.com/office/drawing/2014/main" id="{9FE60BF8-F1B5-4311-B398-DD1AB24F4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5" t="19844" r="26954" b="11488"/>
          <a:stretch/>
        </p:blipFill>
        <p:spPr bwMode="auto">
          <a:xfrm>
            <a:off x="7662111" y="938244"/>
            <a:ext cx="4371584" cy="37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350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0964" y="432000"/>
            <a:ext cx="9152904" cy="768727"/>
          </a:xfrm>
        </p:spPr>
        <p:txBody>
          <a:bodyPr>
            <a:normAutofit/>
          </a:bodyPr>
          <a:lstStyle/>
          <a:p>
            <a:r>
              <a:rPr lang="nl-NL" sz="2800" dirty="0"/>
              <a:t>Voorstellen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60964" y="1198955"/>
            <a:ext cx="9152904" cy="4026430"/>
          </a:xfrm>
        </p:spPr>
        <p:txBody>
          <a:bodyPr>
            <a:normAutofit/>
          </a:bodyPr>
          <a:lstStyle/>
          <a:p>
            <a:r>
              <a:rPr lang="nl-NL" sz="2400" dirty="0"/>
              <a:t>Namens Hoogheemraadschap Delfland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000" dirty="0"/>
              <a:t>Ad Valkenburg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000" dirty="0"/>
              <a:t>Aat Moolenaar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000" dirty="0"/>
              <a:t>Jeroen Snijders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000" dirty="0"/>
              <a:t>Niels van Veen</a:t>
            </a:r>
          </a:p>
          <a:p>
            <a:r>
              <a:rPr lang="nl-NL" sz="2400" dirty="0"/>
              <a:t>Namens bureau Kragten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000" dirty="0"/>
              <a:t>Gard van Hulzen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14D24D7-1CDC-4431-93D4-253975460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066" y="5746505"/>
            <a:ext cx="1923843" cy="9977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82852" y="432002"/>
            <a:ext cx="9180009" cy="699681"/>
          </a:xfrm>
        </p:spPr>
        <p:txBody>
          <a:bodyPr>
            <a:normAutofit/>
          </a:bodyPr>
          <a:lstStyle/>
          <a:p>
            <a:r>
              <a:rPr lang="nl-NL" sz="2800" dirty="0"/>
              <a:t>Inhoud presentatie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082851" y="1131683"/>
            <a:ext cx="9180009" cy="5441133"/>
          </a:xfrm>
        </p:spPr>
        <p:txBody>
          <a:bodyPr>
            <a:normAutofit fontScale="4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Voorstellen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l-NL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Hoogheemraadschap Delfland</a:t>
            </a:r>
          </a:p>
          <a:p>
            <a:pPr marL="800100" marR="0" lvl="1" indent="-3429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l-NL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Bureau Kragten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Introductie</a:t>
            </a:r>
          </a:p>
          <a:p>
            <a:pPr marL="800100" marR="0" lvl="1" indent="-3429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l-NL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Aanleiding project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Proces tot nu toe</a:t>
            </a:r>
          </a:p>
          <a:p>
            <a:pPr marL="800100" marR="0" lvl="1" indent="-3429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l-NL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Wat is er gedaan? </a:t>
            </a:r>
          </a:p>
          <a:p>
            <a:pPr marL="800100" marR="0" lvl="1" indent="-3429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nl-NL" sz="35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Welke belanghebbenden zijn betrokken?</a:t>
            </a:r>
            <a:endParaRPr kumimoji="0" lang="nl-NL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Toelichting uitwerking ontwerp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nl-NL" sz="35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</a:t>
            </a:r>
            <a:r>
              <a:rPr kumimoji="0" lang="nl-NL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et beelden laten we zien hoe dit eruit kan komen te zien.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l-NL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Planning project </a:t>
            </a:r>
          </a:p>
          <a:p>
            <a:pPr marL="800100" marR="0" lvl="1" indent="-3429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l-NL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Doorkijk planning en ruimte waar het voorontwerp wordt besproken met de omgeving.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Vragen en opmerkingen</a:t>
            </a:r>
          </a:p>
          <a:p>
            <a:endParaRPr lang="nl-NL" sz="7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ADD0692-8D52-491C-A013-BCC58E9CC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066" y="5746505"/>
            <a:ext cx="1923843" cy="997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C5E02E9-55E2-46CF-9285-681CBEFE85B8}"/>
              </a:ext>
            </a:extLst>
          </p:cNvPr>
          <p:cNvSpPr txBox="1">
            <a:spLocks/>
          </p:cNvSpPr>
          <p:nvPr/>
        </p:nvSpPr>
        <p:spPr>
          <a:xfrm>
            <a:off x="2210238" y="1903894"/>
            <a:ext cx="7444671" cy="355816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3199"/>
          </a:p>
        </p:txBody>
      </p:sp>
      <p:pic>
        <p:nvPicPr>
          <p:cNvPr id="7" name="Graphic 6" descr="Radiomicrofoon">
            <a:extLst>
              <a:ext uri="{FF2B5EF4-FFF2-40B4-BE49-F238E27FC236}">
                <a16:creationId xmlns:a16="http://schemas.microsoft.com/office/drawing/2014/main" id="{E61ACBFE-FF06-4443-A395-BACC8E197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43465" y="1682749"/>
            <a:ext cx="539720" cy="539720"/>
          </a:xfrm>
          <a:prstGeom prst="rect">
            <a:avLst/>
          </a:prstGeom>
        </p:spPr>
      </p:pic>
      <p:pic>
        <p:nvPicPr>
          <p:cNvPr id="13" name="Graphic 12" descr="Vragen">
            <a:extLst>
              <a:ext uri="{FF2B5EF4-FFF2-40B4-BE49-F238E27FC236}">
                <a16:creationId xmlns:a16="http://schemas.microsoft.com/office/drawing/2014/main" id="{3A29B345-165D-46AB-AC2E-B1CEB79B8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43465" y="2596812"/>
            <a:ext cx="539720" cy="539720"/>
          </a:xfrm>
          <a:prstGeom prst="rect">
            <a:avLst/>
          </a:prstGeom>
        </p:spPr>
      </p:pic>
      <p:pic>
        <p:nvPicPr>
          <p:cNvPr id="17" name="Graphic 16" descr="Sluiten">
            <a:extLst>
              <a:ext uri="{FF2B5EF4-FFF2-40B4-BE49-F238E27FC236}">
                <a16:creationId xmlns:a16="http://schemas.microsoft.com/office/drawing/2014/main" id="{3B364EE0-FA1A-4BA1-AC35-150D666E74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42091" y="1962393"/>
            <a:ext cx="336291" cy="336291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1DC55BAC-6281-4C9E-8FC9-A9E0E08B4EFB}"/>
              </a:ext>
            </a:extLst>
          </p:cNvPr>
          <p:cNvSpPr txBox="1"/>
          <p:nvPr/>
        </p:nvSpPr>
        <p:spPr>
          <a:xfrm>
            <a:off x="2571995" y="1914822"/>
            <a:ext cx="6166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Zet uw telefoon op </a:t>
            </a:r>
            <a:r>
              <a:rPr lang="nl-NL" sz="2000" b="1" dirty="0" err="1"/>
              <a:t>mute</a:t>
            </a:r>
            <a:r>
              <a:rPr lang="nl-NL" sz="2000" b="1" dirty="0"/>
              <a:t>.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EB63728A-DA4A-4749-AF5E-24AC2567245A}"/>
              </a:ext>
            </a:extLst>
          </p:cNvPr>
          <p:cNvSpPr txBox="1"/>
          <p:nvPr/>
        </p:nvSpPr>
        <p:spPr>
          <a:xfrm>
            <a:off x="2621575" y="2660706"/>
            <a:ext cx="7577951" cy="1915891"/>
          </a:xfrm>
          <a:prstGeom prst="rect">
            <a:avLst/>
          </a:prstGeom>
          <a:noFill/>
        </p:spPr>
        <p:txBody>
          <a:bodyPr wrap="square" lIns="68563" tIns="34281" rIns="68563" bIns="34281" rtlCol="0" anchor="t">
            <a:spAutoFit/>
          </a:bodyPr>
          <a:lstStyle/>
          <a:p>
            <a:r>
              <a:rPr lang="nl-NL" sz="2000" dirty="0"/>
              <a:t>Als je iets wil vragen: steek even je hand op.</a:t>
            </a:r>
          </a:p>
          <a:p>
            <a:endParaRPr lang="nl-NL" sz="2000" dirty="0"/>
          </a:p>
          <a:p>
            <a:endParaRPr lang="nl-NL" sz="2000" dirty="0"/>
          </a:p>
          <a:p>
            <a:r>
              <a:rPr lang="nl-NL" sz="2000" dirty="0"/>
              <a:t>Veiligheid: </a:t>
            </a:r>
          </a:p>
          <a:p>
            <a:r>
              <a:rPr lang="nl-NL" sz="2000" dirty="0"/>
              <a:t>	Weet u waar de nooduitgang is</a:t>
            </a:r>
          </a:p>
          <a:p>
            <a:r>
              <a:rPr lang="nl-NL" sz="2000" dirty="0"/>
              <a:t>	We hebben respect voor elkaar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6FF4DBF1-33AE-419A-8CB6-D4CBB50C51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3060" y="1411656"/>
            <a:ext cx="2203411" cy="1531738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E623EDD3-E112-4C42-89D7-75E5E217BCD0}"/>
              </a:ext>
            </a:extLst>
          </p:cNvPr>
          <p:cNvSpPr txBox="1">
            <a:spLocks/>
          </p:cNvSpPr>
          <p:nvPr/>
        </p:nvSpPr>
        <p:spPr>
          <a:xfrm>
            <a:off x="2082852" y="432002"/>
            <a:ext cx="9180009" cy="69968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132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A338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/>
              <a:t>Checken of we op dezelfde golflengte zitten, maar nu life!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5C5ACB4-85F0-F075-472E-692837CDC1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1888" y="3428999"/>
            <a:ext cx="705614" cy="69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41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91E88-7064-2DA1-334A-9C236AA77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van deze bijeenkomst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497F90-B12F-96B0-30A8-8B25B377A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9375" y="1415785"/>
            <a:ext cx="9152904" cy="402643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Informeren over de stand van zake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sz="2400" dirty="0"/>
              <a:t>Het Ontwerp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sz="2400" dirty="0"/>
              <a:t>De bestemmingsplan procedure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sz="2400" dirty="0"/>
              <a:t>De renovatie/bouw van het bakhuis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sz="2400" dirty="0"/>
              <a:t>De planning</a:t>
            </a:r>
          </a:p>
        </p:txBody>
      </p:sp>
    </p:spTree>
    <p:extLst>
      <p:ext uri="{BB962C8B-B14F-4D97-AF65-F5344CB8AC3E}">
        <p14:creationId xmlns:p14="http://schemas.microsoft.com/office/powerpoint/2010/main" val="1585790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5035" y="432000"/>
            <a:ext cx="9152904" cy="768727"/>
          </a:xfrm>
        </p:spPr>
        <p:txBody>
          <a:bodyPr>
            <a:normAutofit/>
          </a:bodyPr>
          <a:lstStyle/>
          <a:p>
            <a:r>
              <a:rPr lang="nl-NL" sz="2800" dirty="0"/>
              <a:t>Introductie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81150" y="1415785"/>
            <a:ext cx="5342609" cy="4026430"/>
          </a:xfrm>
        </p:spPr>
        <p:txBody>
          <a:bodyPr>
            <a:normAutofit/>
          </a:bodyPr>
          <a:lstStyle/>
          <a:p>
            <a:r>
              <a:rPr lang="nl-NL" sz="2400" dirty="0"/>
              <a:t>Waar begonnen we mee?</a:t>
            </a:r>
          </a:p>
          <a:p>
            <a:r>
              <a:rPr lang="nl-NL" sz="2400" dirty="0"/>
              <a:t>Varianten: </a:t>
            </a:r>
          </a:p>
          <a:p>
            <a:pPr marL="914340" lvl="1" indent="-514350">
              <a:buAutoNum type="arabicPeriod"/>
            </a:pPr>
            <a:r>
              <a:rPr lang="nl-NL" dirty="0"/>
              <a:t>Commandeurskade</a:t>
            </a:r>
          </a:p>
          <a:p>
            <a:pPr marL="914340" lvl="1" indent="-514350">
              <a:buAutoNum type="arabicPeriod"/>
            </a:pPr>
            <a:r>
              <a:rPr lang="nl-NL" dirty="0"/>
              <a:t>Kwakelweg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/>
              <a:t>Keuze: een nieuw gemaal Commandeurspolder</a:t>
            </a:r>
          </a:p>
          <a:p>
            <a:pPr marL="914340" lvl="1" indent="-514350">
              <a:buAutoNum type="arabicPeriod"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2D58DC9-7E79-4C18-B2F0-25005D2CB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066" y="5746505"/>
            <a:ext cx="1923843" cy="9977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DDF6984-5401-48F1-B72D-C1783E9EC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287" y="61722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34907ED-DD65-4202-92CA-AE6982C25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980" y="254569"/>
            <a:ext cx="5400902" cy="2943349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39619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158339-292E-4A58-809C-BF0593ED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490" y="432000"/>
            <a:ext cx="9152904" cy="1456068"/>
          </a:xfrm>
        </p:spPr>
        <p:txBody>
          <a:bodyPr>
            <a:normAutofit/>
          </a:bodyPr>
          <a:lstStyle/>
          <a:p>
            <a:r>
              <a:rPr lang="nl-NL" sz="2800" dirty="0"/>
              <a:t>Proces tot nu toe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045C36-3196-4089-9706-2699C12B8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3490" y="1274059"/>
            <a:ext cx="9152904" cy="4831517"/>
          </a:xfrm>
        </p:spPr>
        <p:txBody>
          <a:bodyPr>
            <a:normAutofit/>
          </a:bodyPr>
          <a:lstStyle/>
          <a:p>
            <a:r>
              <a:rPr lang="nl-NL" sz="2400" dirty="0"/>
              <a:t>Variantenstudie met keuze</a:t>
            </a:r>
          </a:p>
          <a:p>
            <a:r>
              <a:rPr lang="nl-NL" sz="2400" dirty="0"/>
              <a:t>Planuitwerking en ontwerp</a:t>
            </a:r>
          </a:p>
          <a:p>
            <a:r>
              <a:rPr lang="nl-NL" sz="2400" dirty="0"/>
              <a:t>Technische oplossing</a:t>
            </a:r>
          </a:p>
          <a:p>
            <a:r>
              <a:rPr lang="nl-NL" sz="2400" dirty="0"/>
              <a:t>Verwerking input van stakeholders</a:t>
            </a:r>
          </a:p>
          <a:p>
            <a:r>
              <a:rPr lang="nl-NL" sz="2400"/>
              <a:t>Opstellen </a:t>
            </a:r>
            <a:r>
              <a:rPr lang="nl-NL" sz="2400" dirty="0"/>
              <a:t>wijziging bestemmingsplan</a:t>
            </a:r>
          </a:p>
          <a:p>
            <a:r>
              <a:rPr lang="nl-NL" sz="2400" dirty="0"/>
              <a:t>Opstellen ontwerp voor bakhuis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In deze presentatie informeren wij over het resultaat</a:t>
            </a: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D009F1A-4C09-425F-8D01-4343B1A8D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066" y="5746505"/>
            <a:ext cx="1923843" cy="99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15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4CE395-9293-47B2-850D-4FBAA494B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08" y="425589"/>
            <a:ext cx="9789450" cy="1456068"/>
          </a:xfrm>
        </p:spPr>
        <p:txBody>
          <a:bodyPr>
            <a:normAutofit/>
          </a:bodyPr>
          <a:lstStyle/>
          <a:p>
            <a:r>
              <a:rPr lang="nl-NL" sz="2800" dirty="0"/>
              <a:t>Reacties stakeholders opgehaald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B19B3B-C57A-4C5B-9418-2143B52F0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808" y="1366411"/>
            <a:ext cx="9152904" cy="4741500"/>
          </a:xfrm>
        </p:spPr>
        <p:txBody>
          <a:bodyPr>
            <a:normAutofit/>
          </a:bodyPr>
          <a:lstStyle/>
          <a:p>
            <a:r>
              <a:rPr lang="nl-NL" sz="2400" dirty="0"/>
              <a:t>Aanwonenden, perceeleigenaren</a:t>
            </a:r>
          </a:p>
          <a:p>
            <a:r>
              <a:rPr lang="nl-NL" sz="2400" dirty="0"/>
              <a:t>Belanghebbende verenigingen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000" dirty="0"/>
              <a:t>Stichting Midden Delfland is Mensenwerk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000" dirty="0"/>
              <a:t>Midden Delfland Vereniging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000" dirty="0"/>
              <a:t>Stichting Vogelwerkgroep Midden-Delfland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000" dirty="0"/>
              <a:t>Historische Vereniging Maasland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000" dirty="0"/>
              <a:t>LTO Noord afdeling Delflandsgroen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000" dirty="0"/>
              <a:t>ANV </a:t>
            </a:r>
            <a:r>
              <a:rPr lang="nl-NL" sz="2000" dirty="0" err="1"/>
              <a:t>Vockestaert</a:t>
            </a:r>
            <a:endParaRPr lang="nl-NL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000" dirty="0"/>
              <a:t>Natuurlijk Delfland (KNNV)</a:t>
            </a:r>
          </a:p>
          <a:p>
            <a:r>
              <a:rPr lang="nl-NL" sz="2400" dirty="0"/>
              <a:t>Gemeente Midden Delfland </a:t>
            </a:r>
            <a:r>
              <a:rPr lang="nl-NL" sz="2400" u="sng" dirty="0"/>
              <a:t>( met eisen )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41D04D-D5B9-43C8-A27D-DCEFA8699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066" y="5746505"/>
            <a:ext cx="1923843" cy="99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76331"/>
      </p:ext>
    </p:extLst>
  </p:cSld>
  <p:clrMapOvr>
    <a:masterClrMapping/>
  </p:clrMapOvr>
</p:sld>
</file>

<file path=ppt/theme/theme1.xml><?xml version="1.0" encoding="utf-8"?>
<a:theme xmlns:a="http://schemas.openxmlformats.org/drawingml/2006/main" name="HHD-presentatie-2020">
  <a:themeElements>
    <a:clrScheme name="HH Delflan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52F76"/>
      </a:accent1>
      <a:accent2>
        <a:srgbClr val="15A8DE"/>
      </a:accent2>
      <a:accent3>
        <a:srgbClr val="71BEEB"/>
      </a:accent3>
      <a:accent4>
        <a:srgbClr val="8064A2"/>
      </a:accent4>
      <a:accent5>
        <a:srgbClr val="4BACC6"/>
      </a:accent5>
      <a:accent6>
        <a:srgbClr val="F79646"/>
      </a:accent6>
      <a:hlink>
        <a:srgbClr val="0079FF"/>
      </a:hlink>
      <a:folHlink>
        <a:srgbClr val="CC0926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3429</TotalTime>
  <Words>878</Words>
  <Application>Microsoft Office PowerPoint</Application>
  <PresentationFormat>Aangepast</PresentationFormat>
  <Paragraphs>157</Paragraphs>
  <Slides>27</Slides>
  <Notes>22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27</vt:i4>
      </vt:variant>
    </vt:vector>
  </HeadingPairs>
  <TitlesOfParts>
    <vt:vector size="35" baseType="lpstr">
      <vt:lpstr>Arial</vt:lpstr>
      <vt:lpstr>Calibri</vt:lpstr>
      <vt:lpstr>Futura Std Light</vt:lpstr>
      <vt:lpstr>Symbol</vt:lpstr>
      <vt:lpstr>ubuntulight</vt:lpstr>
      <vt:lpstr>Verdana</vt:lpstr>
      <vt:lpstr>HHD-presentatie-2020</vt:lpstr>
      <vt:lpstr>Office-thema</vt:lpstr>
      <vt:lpstr>Welkom bij ons  informatiemoment voor stakeholders over  vervanging gemaal Commandeurspolder</vt:lpstr>
      <vt:lpstr>Aanleiding </vt:lpstr>
      <vt:lpstr>Voorstellen</vt:lpstr>
      <vt:lpstr>Inhoud presentatie</vt:lpstr>
      <vt:lpstr>PowerPoint-presentatie</vt:lpstr>
      <vt:lpstr>Doel van deze bijeenkomst</vt:lpstr>
      <vt:lpstr>Introductie</vt:lpstr>
      <vt:lpstr>Proces tot nu toe</vt:lpstr>
      <vt:lpstr>Reacties stakeholders opgehaald</vt:lpstr>
      <vt:lpstr>Conclusies</vt:lpstr>
      <vt:lpstr>Belangrijkere aandachtspunten die zijn meegenomen van de stakeholders</vt:lpstr>
      <vt:lpstr>PowerPoint-presentatie</vt:lpstr>
      <vt:lpstr>Reactie van Gemeente en Welstand</vt:lpstr>
      <vt:lpstr>Wat gaan we doen</vt:lpstr>
      <vt:lpstr>Wat lieten we eerst zien?</vt:lpstr>
      <vt:lpstr>PowerPoint-presentatie</vt:lpstr>
      <vt:lpstr>PowerPoint-presentatie</vt:lpstr>
      <vt:lpstr>PowerPoint-presentatie</vt:lpstr>
      <vt:lpstr>Volgende stappen</vt:lpstr>
      <vt:lpstr>Het huidige ontwerp </vt:lpstr>
      <vt:lpstr>PowerPoint-presentatie</vt:lpstr>
      <vt:lpstr>PowerPoint-presentatie</vt:lpstr>
      <vt:lpstr>PowerPoint-presentatie</vt:lpstr>
      <vt:lpstr>PowerPoint-presentatie</vt:lpstr>
      <vt:lpstr>Planning</vt:lpstr>
      <vt:lpstr>Vragen aan aanwezigen  Begrijpt u dat er dingen zijn veranderd en waarom?  Weet u wat het vervolg traject is na deze bijeenkomst?  Wat kunt u doen als u het niet eens bent met de plannen?  </vt:lpstr>
      <vt:lpstr>Dank u wel voor uw aandacht! </vt:lpstr>
    </vt:vector>
  </TitlesOfParts>
  <Manager/>
  <Company>Alex van Asperen Creatieve Communicatie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subject/>
  <dc:creator>Alex van Asperen</dc:creator>
  <cp:keywords/>
  <dc:description/>
  <cp:lastModifiedBy>Veen, Niels van</cp:lastModifiedBy>
  <cp:revision>207</cp:revision>
  <cp:lastPrinted>2021-04-13T11:22:31Z</cp:lastPrinted>
  <dcterms:created xsi:type="dcterms:W3CDTF">2020-07-21T12:50:07Z</dcterms:created>
  <dcterms:modified xsi:type="dcterms:W3CDTF">2022-10-11T12:47:50Z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5d75120-829e-4e7e-bae9-b31a9ec02009_Enabled">
    <vt:lpwstr>true</vt:lpwstr>
  </property>
  <property fmtid="{D5CDD505-2E9C-101B-9397-08002B2CF9AE}" pid="3" name="MSIP_Label_b5d75120-829e-4e7e-bae9-b31a9ec02009_SetDate">
    <vt:lpwstr>2022-10-11T12:41:41Z</vt:lpwstr>
  </property>
  <property fmtid="{D5CDD505-2E9C-101B-9397-08002B2CF9AE}" pid="4" name="MSIP_Label_b5d75120-829e-4e7e-bae9-b31a9ec02009_Method">
    <vt:lpwstr>Privileged</vt:lpwstr>
  </property>
  <property fmtid="{D5CDD505-2E9C-101B-9397-08002B2CF9AE}" pid="5" name="MSIP_Label_b5d75120-829e-4e7e-bae9-b31a9ec02009_Name">
    <vt:lpwstr>Openbaar</vt:lpwstr>
  </property>
  <property fmtid="{D5CDD505-2E9C-101B-9397-08002B2CF9AE}" pid="6" name="MSIP_Label_b5d75120-829e-4e7e-bae9-b31a9ec02009_SiteId">
    <vt:lpwstr>4c3b82f9-a594-4dd6-a60e-1f43ac6fa22e</vt:lpwstr>
  </property>
  <property fmtid="{D5CDD505-2E9C-101B-9397-08002B2CF9AE}" pid="7" name="MSIP_Label_b5d75120-829e-4e7e-bae9-b31a9ec02009_ActionId">
    <vt:lpwstr>10bf2d24-788c-487c-b596-eb659f263c8a</vt:lpwstr>
  </property>
  <property fmtid="{D5CDD505-2E9C-101B-9397-08002B2CF9AE}" pid="8" name="MSIP_Label_b5d75120-829e-4e7e-bae9-b31a9ec02009_ContentBits">
    <vt:lpwstr>0</vt:lpwstr>
  </property>
</Properties>
</file>