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7" r:id="rId5"/>
    <p:sldId id="1776" r:id="rId6"/>
    <p:sldId id="1760" r:id="rId7"/>
    <p:sldId id="1778" r:id="rId8"/>
    <p:sldId id="1779" r:id="rId9"/>
    <p:sldId id="1780" r:id="rId10"/>
    <p:sldId id="1782" r:id="rId11"/>
    <p:sldId id="1781" r:id="rId12"/>
    <p:sldId id="1761" r:id="rId13"/>
    <p:sldId id="1777" r:id="rId14"/>
    <p:sldId id="296" r:id="rId15"/>
    <p:sldId id="1765" r:id="rId16"/>
    <p:sldId id="1771" r:id="rId17"/>
    <p:sldId id="1766" r:id="rId18"/>
    <p:sldId id="1769" r:id="rId19"/>
    <p:sldId id="1772" r:id="rId20"/>
    <p:sldId id="1773" r:id="rId21"/>
    <p:sldId id="1775" r:id="rId22"/>
  </p:sldIdLst>
  <p:sldSz cx="12192000" cy="6858000"/>
  <p:notesSz cx="6858000" cy="9144000"/>
  <p:custDataLst>
    <p:tags r:id="rId24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64" autoAdjust="0"/>
    <p:restoredTop sz="86460" autoAdjust="0"/>
  </p:normalViewPr>
  <p:slideViewPr>
    <p:cSldViewPr snapToGrid="0">
      <p:cViewPr varScale="1">
        <p:scale>
          <a:sx n="80" d="100"/>
          <a:sy n="80" d="100"/>
        </p:scale>
        <p:origin x="120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8C0BA-67C5-4F4E-9C93-56C2205E797D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01728-6B5F-45D0-981F-E18AF3021D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911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01728-6B5F-45D0-981F-E18AF3021DB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166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1AEF-1401-4651-B171-4A8C604DF13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92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01728-6B5F-45D0-981F-E18AF3021DB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084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3A8FC-46D0-7829-D24F-A644BFDAF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6C8EBE-4E19-D2DB-01FE-4530DAC3F1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387E09-C375-44AD-C262-AC2F4561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EC69D1-3808-7873-EAD4-3A65A57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9CC0BD-5D2C-64BA-0289-3175F22E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83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B9316-F416-F577-E71F-E9CCDDD9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51BC266-61E8-411F-1F8C-EC60A75521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403F0E-376A-21D7-BAA5-836A47DC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DE9F0F-72D8-477A-F3F2-A3454771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01668A-1D01-EF57-0813-74BE4E2E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4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973E483-F444-BCF3-269E-D7176216A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B748F95-8234-30F1-3ED0-AB2D230C9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919559-3052-0F5E-A1C1-265A34FD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E3DDDB-6976-E4A9-910A-F1BFCB253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7AF196-471A-64D4-C4B1-1DE6F8DE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420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E063F5-4785-2E07-1A09-B9F0C080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2BD324-7EEA-954B-FADE-E6FDD466F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D6AE4B-3B6E-9CAF-60F4-5C206B7B8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252264-BA0F-AAAB-A1B9-A57FC7ED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404DF8-6641-3064-28F4-0E611163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18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119B1-2724-6EFA-698B-62019B18A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A15EAA-C09A-A048-AE81-2E91D8B06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0E03F6-6829-268E-D466-E5316595E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294D4C-1C18-9FC7-0A78-4F712B74F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250C1E-CAC1-8146-8549-0ADF3FE3B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26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B4DB6-A271-FD74-3DEB-F6B39235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8FD7CB-A1D0-E744-2F58-908CB5D5B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CC80657-B6A8-3A06-47DC-CF5A749BE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A0538C-7112-0692-74FA-934D4F407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D51CBA-647C-7185-8D24-B7403CCC2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206702-3E97-ACBB-99E2-C10E6A6C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77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31BA4-C08F-A633-C613-D186314EE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87ECF8-A7B7-B745-4954-7510179C2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F4F6B3-61FE-B4D8-CDBC-0B7A69355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32D0E84-BB4B-82A7-A7CC-CD10A1330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326901A-E202-FD3A-3DE6-A4F76D245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1446260-A4B2-0563-85A6-42F1A7290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2653D9A-7119-18BA-6B6A-AD12C38F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9944C8C-523A-3BAF-4B11-5743E7DCF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7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6A9B1-2931-87F4-6E35-963D6316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AB4D91C-4F6E-A275-34EE-69D225FB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B9B475-C9F0-11F0-060E-6D100079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3E4562-6EFA-4C46-4482-D946B2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545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066568-EA43-9AC3-B2B5-C0121AC7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CEFBBC-6154-EB45-2F83-B37EAB40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AD3D5A-BA22-3651-2440-48913CD0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83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FCCBA-61D9-65A8-2D8A-325CC0635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A0E591-82D4-A705-2BEE-ABF77ABDF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0AC571-537A-3F99-0CAF-55DBD653B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2C6953-6412-F541-D3A0-134F489A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5C0D68F-C9FC-2F15-8E91-07DB2B5A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035017-F8C0-11E3-005D-B3E903EA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28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18E67-53D3-F3C1-9B52-CCCE8434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549666-B859-1490-03C5-9D281CF45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6F4D0B-9CF9-78BC-078E-C111DBA5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7B8EB6-723D-0323-19E9-E676715E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B2ECF9-113D-6BBD-7E39-8FE5F79B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7108CEB-0329-378E-67FF-53AB1768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833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351AB69-F460-1E83-33B4-7AF5B609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0C713B-13F6-81BF-D389-5991B6032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F99B67-0F7D-5300-B1C2-5C9FB13D7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77891C-3839-40FC-BA8C-DD55A9F5C8F0}" type="datetimeFigureOut">
              <a:rPr lang="nl-NL" smtClean="0"/>
              <a:t>16-7-2024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3DF9BD-F16D-4172-437D-A86C24B9C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C757DD-DC44-B3DD-3E57-938C0256E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11C256-991D-4C51-9C3A-27B417F747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350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ienswijze@dcmr.nl" TargetMode="External"/><Relationship Id="rId5" Type="http://schemas.openxmlformats.org/officeDocument/2006/relationships/hyperlink" Target="mailto:projectwvh@hhdelfland.n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13" name="Afbeelding 12" descr="Het logo van gemeente Vlaardingen">
            <a:extLst>
              <a:ext uri="{FF2B5EF4-FFF2-40B4-BE49-F238E27FC236}">
                <a16:creationId xmlns:a16="http://schemas.microsoft.com/office/drawing/2014/main" id="{5C3BE8D3-E61C-A1B8-EA40-F2886E50A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8" y="3770227"/>
            <a:ext cx="1282755" cy="128275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F1AB1C8-F4A3-A731-D44B-711A63530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874" r="30378" b="-874"/>
          <a:stretch/>
        </p:blipFill>
        <p:spPr>
          <a:xfrm>
            <a:off x="1752753" y="0"/>
            <a:ext cx="10439247" cy="6990342"/>
          </a:xfrm>
          <a:prstGeom prst="rect">
            <a:avLst/>
          </a:prstGeom>
        </p:spPr>
      </p:pic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52753" y="650239"/>
            <a:ext cx="10439248" cy="2518031"/>
            <a:chOff x="0" y="0"/>
            <a:chExt cx="4148772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48772" cy="812800"/>
            </a:xfrm>
            <a:custGeom>
              <a:avLst/>
              <a:gdLst/>
              <a:ahLst/>
              <a:cxnLst/>
              <a:rect l="l" t="t" r="r" b="b"/>
              <a:pathLst>
                <a:path w="4148772" h="812800">
                  <a:moveTo>
                    <a:pt x="0" y="0"/>
                  </a:moveTo>
                  <a:lnTo>
                    <a:pt x="4148772" y="0"/>
                  </a:lnTo>
                  <a:lnTo>
                    <a:pt x="41487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  <p:txBody>
            <a:bodyPr/>
            <a:lstStyle/>
            <a:p>
              <a:endParaRPr lang="nl-NL" sz="120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48772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62149525-17F3-2C70-C7BB-F7CEB9EC87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52752" y="882370"/>
            <a:ext cx="10439247" cy="10669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Informatiebijeenkomst</a:t>
            </a:r>
            <a:r>
              <a:rPr kumimoji="0" lang="en-US" sz="2800" b="1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 19 </a:t>
            </a:r>
            <a:r>
              <a:rPr kumimoji="0" lang="en-US" sz="2800" b="1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juni</a:t>
            </a:r>
            <a:r>
              <a:rPr kumimoji="0" lang="en-US" sz="2800" b="1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ts val="3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Nieuwe</a:t>
            </a:r>
            <a:r>
              <a:rPr kumimoji="0" lang="en-US" sz="2800" b="1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n-ea"/>
                <a:cs typeface="+mn-cs"/>
              </a:rPr>
              <a:t>afvalwaterzuivering</a:t>
            </a: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8"/>
          <p:cNvSpPr txBox="1">
            <a:spLocks/>
          </p:cNvSpPr>
          <p:nvPr/>
        </p:nvSpPr>
        <p:spPr>
          <a:xfrm>
            <a:off x="1752751" y="2072128"/>
            <a:ext cx="10439248" cy="7755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René Penning – </a:t>
            </a:r>
            <a:r>
              <a:rPr lang="en-US" sz="2800" spc="5" dirty="0">
                <a:solidFill>
                  <a:srgbClr val="1A3387"/>
                </a:solidFill>
                <a:latin typeface="Open Sans 1 Bold"/>
                <a:ea typeface="+mj-ea"/>
                <a:cs typeface="+mj-cs"/>
              </a:rPr>
              <a:t>G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emeente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 Vlaardingen</a:t>
            </a:r>
            <a:b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</a:b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Michelle Hendriks –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Hoogheemraadschap</a:t>
            </a:r>
            <a:r>
              <a:rPr kumimoji="0" lang="en-US" sz="2800" b="0" i="0" u="none" strike="noStrike" kern="1200" cap="none" spc="5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 van </a:t>
            </a:r>
            <a:r>
              <a:rPr kumimoji="0" lang="en-US" sz="2800" b="0" i="0" u="none" strike="noStrike" kern="1200" cap="none" spc="5" normalizeH="0" baseline="0" noProof="0" dirty="0" err="1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1 Bold"/>
                <a:ea typeface="+mj-ea"/>
                <a:cs typeface="+mj-cs"/>
              </a:rPr>
              <a:t>Delfland</a:t>
            </a:r>
            <a:endParaRPr kumimoji="0" lang="en-US" sz="2800" b="0" i="0" u="none" strike="noStrike" kern="1200" cap="none" spc="5" normalizeH="0" baseline="0" noProof="0" dirty="0">
              <a:ln>
                <a:noFill/>
              </a:ln>
              <a:solidFill>
                <a:srgbClr val="1A3387"/>
              </a:solidFill>
              <a:effectLst/>
              <a:uLnTx/>
              <a:uFillTx/>
              <a:latin typeface="Open Sans 1 Bold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14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5" name="Afbeelding 4" descr="Het logo van gemeente Vlaardingen">
            <a:extLst>
              <a:ext uri="{FF2B5EF4-FFF2-40B4-BE49-F238E27FC236}">
                <a16:creationId xmlns:a16="http://schemas.microsoft.com/office/drawing/2014/main" id="{9128A9D9-BDC8-FD33-3F4B-7C28CEFDE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56" y="3794225"/>
            <a:ext cx="1286367" cy="1286367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Waarom een nieuwe afvalwaterzuivering?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15BC384D-6613-DFB3-E779-87E5CBFF4F27}"/>
              </a:ext>
            </a:extLst>
          </p:cNvPr>
          <p:cNvSpPr txBox="1">
            <a:spLocks/>
          </p:cNvSpPr>
          <p:nvPr/>
        </p:nvSpPr>
        <p:spPr>
          <a:xfrm>
            <a:off x="2216689" y="1360714"/>
            <a:ext cx="6593558" cy="45311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De bestaande AWZI De Groote Lucht (1983) is oud en toe aan vervanging.</a:t>
            </a:r>
          </a:p>
          <a:p>
            <a:pPr algn="l"/>
            <a:endParaRPr lang="nl-NL" sz="2400" b="0" i="0" u="none" strike="noStrike" baseline="0" dirty="0">
              <a:solidFill>
                <a:srgbClr val="000000"/>
              </a:solidFill>
              <a:latin typeface="Ciutadella-Regular"/>
            </a:endParaRP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Meer inwoners en bedrijven = meer afvalwater</a:t>
            </a:r>
          </a:p>
          <a:p>
            <a:pPr algn="l"/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Strengere Europese eisen voor verwijderen schadelijke stoffen uit het afvalwater</a:t>
            </a:r>
          </a:p>
          <a:p>
            <a:pPr algn="l"/>
            <a:endParaRPr lang="nl-NL" sz="2400" b="0" i="0" u="none" strike="noStrike" baseline="0" dirty="0">
              <a:solidFill>
                <a:srgbClr val="000000"/>
              </a:solidFill>
              <a:latin typeface="Ciutadella-Regular"/>
            </a:endParaRP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Duurzaamheid: energie, grondstoffen, broeikasgassen, zoetwater</a:t>
            </a:r>
          </a:p>
          <a:p>
            <a:pPr algn="l"/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Veiligheid en bedienbaarheid</a:t>
            </a:r>
            <a:endParaRPr lang="nl-NL" sz="2400" b="0" i="0" u="none" strike="noStrike" baseline="0" dirty="0">
              <a:solidFill>
                <a:srgbClr val="000000"/>
              </a:solidFill>
              <a:latin typeface="Ciutadella-Regular"/>
            </a:endParaRPr>
          </a:p>
          <a:p>
            <a:pPr algn="l"/>
            <a:endParaRPr lang="nl-NL" sz="2133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0154975-6EAB-DA80-AF2C-45267CED8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0483" y="4283678"/>
            <a:ext cx="3315388" cy="1820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Tijdelijke aanduiding voor inhoud 4">
            <a:extLst>
              <a:ext uri="{FF2B5EF4-FFF2-40B4-BE49-F238E27FC236}">
                <a16:creationId xmlns:a16="http://schemas.microsoft.com/office/drawing/2014/main" id="{AD1F1E77-691C-EDA4-401F-899FDADB9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5240" y="1426936"/>
            <a:ext cx="2798132" cy="219937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54146CD-2D6A-7C68-54C7-696F346F9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4947" y="3194739"/>
            <a:ext cx="2750836" cy="13142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AD6CAED1-574D-93ED-8023-C4AC0B310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400800" y="5276891"/>
            <a:ext cx="1941705" cy="1581109"/>
            <a:chOff x="2950605" y="5255370"/>
            <a:chExt cx="1941705" cy="1581109"/>
          </a:xfrm>
        </p:grpSpPr>
        <p:pic>
          <p:nvPicPr>
            <p:cNvPr id="8" name="Picture 8" descr="Werk veilig! - Scargo, 1955-1956">
              <a:extLst>
                <a:ext uri="{FF2B5EF4-FFF2-40B4-BE49-F238E27FC236}">
                  <a16:creationId xmlns:a16="http://schemas.microsoft.com/office/drawing/2014/main" id="{56C55924-7832-0F0F-B248-9A9BEEBCB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930" y="5255370"/>
              <a:ext cx="865380" cy="1233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" descr="Service- en onderhoud">
              <a:extLst>
                <a:ext uri="{FF2B5EF4-FFF2-40B4-BE49-F238E27FC236}">
                  <a16:creationId xmlns:a16="http://schemas.microsoft.com/office/drawing/2014/main" id="{6599E4B4-15B3-C8D2-73C8-248E0156C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605" y="5774441"/>
              <a:ext cx="1076325" cy="1062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9778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2" name="Afbeelding 1" descr="Het logo van gemeente Vlaardingen">
            <a:extLst>
              <a:ext uri="{FF2B5EF4-FFF2-40B4-BE49-F238E27FC236}">
                <a16:creationId xmlns:a16="http://schemas.microsoft.com/office/drawing/2014/main" id="{7DCB304D-D518-B9FE-52C2-0F0DA56C3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20" y="3860472"/>
            <a:ext cx="1286367" cy="1286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3C40D25-919C-0F1D-0B0A-D74936028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Uitgangspunten en afspraken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30B49FB3-0C6A-8208-A9B7-DD3AC9CF6530}"/>
              </a:ext>
            </a:extLst>
          </p:cNvPr>
          <p:cNvSpPr txBox="1">
            <a:spLocks/>
          </p:cNvSpPr>
          <p:nvPr/>
        </p:nvSpPr>
        <p:spPr>
          <a:xfrm>
            <a:off x="2223278" y="1246060"/>
            <a:ext cx="9578861" cy="41953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In 2030 in bedrijf</a:t>
            </a:r>
          </a:p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Ontwerpcapaciteit: 450.000 </a:t>
            </a:r>
            <a:r>
              <a:rPr lang="nl-NL" sz="2400" dirty="0" err="1">
                <a:solidFill>
                  <a:srgbClr val="000000"/>
                </a:solidFill>
                <a:latin typeface="Ciutadella-Regular"/>
              </a:rPr>
              <a:t>v.e</a:t>
            </a: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. en 16.000 m3/u</a:t>
            </a:r>
          </a:p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Effluenteisen 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EU Richtlijn Stedelijk afvalwater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Levering aan waterharmonica/rietputten en Krabbeplas</a:t>
            </a:r>
          </a:p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Wettelijke milieueisen, zoals geur en geluid. 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Duurzaamheid: klimaatneutraal 2050, circulair (grondstoffen, zoetwater, energie), flexibel naar de toekomst.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Ruimte voor schone bedrijvigheid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Milieucategorie terrein nieuwe AWZI wisselt met terrein bestaande AWZI DGL 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Nieuwe kavel 13,8 ha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Grond vanaf 2027 beschikbaar voor start bouw</a:t>
            </a:r>
          </a:p>
          <a:p>
            <a:pPr algn="l"/>
            <a:r>
              <a:rPr lang="nl-NL" sz="2400" dirty="0">
                <a:solidFill>
                  <a:srgbClr val="000000"/>
                </a:solidFill>
                <a:latin typeface="Ciutadella-Regular"/>
              </a:rPr>
              <a:t>Groene inpassing, educatieve functie, </a:t>
            </a:r>
            <a:r>
              <a:rPr lang="nl-NL" sz="2400" dirty="0" err="1">
                <a:solidFill>
                  <a:srgbClr val="000000"/>
                </a:solidFill>
                <a:latin typeface="Ciutadella-Regular"/>
              </a:rPr>
              <a:t>groen-blauwe</a:t>
            </a: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 speelplek </a:t>
            </a:r>
            <a:r>
              <a:rPr lang="nl-NL" sz="2400" dirty="0" err="1">
                <a:solidFill>
                  <a:srgbClr val="000000"/>
                </a:solidFill>
                <a:latin typeface="Ciutadella-Regular"/>
              </a:rPr>
              <a:t>Westwijk</a:t>
            </a:r>
            <a:endParaRPr lang="nl-NL" sz="2400" dirty="0">
              <a:solidFill>
                <a:srgbClr val="000000"/>
              </a:solidFill>
              <a:latin typeface="Ciutadella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1860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8" name="Afbeelding 7" descr="Het logo van gemeente Vlaardingen">
            <a:extLst>
              <a:ext uri="{FF2B5EF4-FFF2-40B4-BE49-F238E27FC236}">
                <a16:creationId xmlns:a16="http://schemas.microsoft.com/office/drawing/2014/main" id="{0EECE677-2B7B-561A-FFCE-F4B59B7CF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82" y="3888753"/>
            <a:ext cx="1286367" cy="1286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3C40D25-919C-0F1D-0B0A-D74936028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3278" y="547570"/>
            <a:ext cx="9173866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Planning en mijlpalen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1FD0A6-1730-AABE-C30F-51EAC0F1E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8930246" y="1763809"/>
            <a:ext cx="3165099" cy="341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7C8FDD3-D780-AF42-9CDE-AE166FB94F23}"/>
              </a:ext>
            </a:extLst>
          </p:cNvPr>
          <p:cNvSpPr txBox="1">
            <a:spLocks/>
          </p:cNvSpPr>
          <p:nvPr/>
        </p:nvSpPr>
        <p:spPr>
          <a:xfrm>
            <a:off x="2223278" y="1231110"/>
            <a:ext cx="7541208" cy="47808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2024: Ontwerpen en onderzoeken kansrijke alternatieven</a:t>
            </a:r>
          </a:p>
          <a:p>
            <a:pPr marL="0" indent="0" algn="l">
              <a:buNone/>
            </a:pPr>
            <a:endParaRPr lang="nl-NL" sz="1100" dirty="0">
              <a:solidFill>
                <a:srgbClr val="000000"/>
              </a:solidFill>
              <a:latin typeface="Ciutadella-Regular"/>
            </a:endParaRPr>
          </a:p>
          <a:p>
            <a:pPr marL="0" indent="0" algn="l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2025: 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Besluit Delfland voorkeursalternatief techniek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Wijziging omgevingsplan + milieueffectrapportage (planMER)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Aanvraag omgevingsvergunningen + </a:t>
            </a:r>
            <a:r>
              <a:rPr lang="nl-NL" sz="2400" dirty="0" err="1">
                <a:solidFill>
                  <a:srgbClr val="000000"/>
                </a:solidFill>
                <a:latin typeface="Ciutadella-Regular"/>
              </a:rPr>
              <a:t>projectMER</a:t>
            </a:r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Start aanbesteding ontwerp- en realisatiefase</a:t>
            </a:r>
          </a:p>
          <a:p>
            <a:pPr marL="0" indent="0">
              <a:buNone/>
            </a:pPr>
            <a:endParaRPr lang="nl-NL" sz="1200" dirty="0">
              <a:solidFill>
                <a:srgbClr val="000000"/>
              </a:solidFill>
              <a:latin typeface="Ciutadella-Regular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2026: Definitief ontwerp en inpassing</a:t>
            </a:r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2027: Levering grond en start realisatiefase</a:t>
            </a:r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2030: In </a:t>
            </a:r>
            <a:r>
              <a:rPr lang="nl-NL" sz="2400" dirty="0" err="1">
                <a:solidFill>
                  <a:srgbClr val="000000"/>
                </a:solidFill>
                <a:latin typeface="Ciutadella-Regular"/>
              </a:rPr>
              <a:t>bedrijfname</a:t>
            </a:r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2031 &gt; Sloop AWZI DGL en herontwikkeling</a:t>
            </a:r>
          </a:p>
        </p:txBody>
      </p:sp>
    </p:spTree>
    <p:extLst>
      <p:ext uri="{BB962C8B-B14F-4D97-AF65-F5344CB8AC3E}">
        <p14:creationId xmlns:p14="http://schemas.microsoft.com/office/powerpoint/2010/main" val="2405478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14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3" name="Afbeelding 2" descr="Het logo van gemeente Vlaardingen">
            <a:extLst>
              <a:ext uri="{FF2B5EF4-FFF2-40B4-BE49-F238E27FC236}">
                <a16:creationId xmlns:a16="http://schemas.microsoft.com/office/drawing/2014/main" id="{2148CF3B-4C9F-894B-619C-87151127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61" y="3813338"/>
            <a:ext cx="1286367" cy="1286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3C40D25-919C-0F1D-0B0A-D74936028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Notitie Reikwijdte en Detailniveau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7C8FDD3-D780-AF42-9CDE-AE166FB94F23}"/>
              </a:ext>
            </a:extLst>
          </p:cNvPr>
          <p:cNvSpPr txBox="1">
            <a:spLocks/>
          </p:cNvSpPr>
          <p:nvPr/>
        </p:nvSpPr>
        <p:spPr>
          <a:xfrm>
            <a:off x="2375679" y="1615036"/>
            <a:ext cx="6158722" cy="41953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Aftrap van ontwerpen en onderzoeken kansrijke alternatieven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Doel: 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Formele start van de procedure voor omgevingsplan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Iedereen meenemen in aanleiding (nut en noodzaak) en aanpak van het project en welke onderzoeken worden gedaan ter onderbouwing van de besluiten</a:t>
            </a:r>
          </a:p>
          <a:p>
            <a:pPr lvl="1"/>
            <a:r>
              <a:rPr lang="nl-NL" sz="2000" dirty="0">
                <a:solidFill>
                  <a:srgbClr val="000000"/>
                </a:solidFill>
                <a:latin typeface="Ciutadella-Regular"/>
              </a:rPr>
              <a:t>Uitnodiging om aan te geven als u iets mist of suggesties heeft (zienswijze)</a:t>
            </a:r>
          </a:p>
          <a:p>
            <a:pPr marL="0" indent="0" algn="l">
              <a:buNone/>
            </a:pPr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pPr marL="0" indent="0" algn="l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NRD in vogelvlucht.....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F7EC0D5-A4FF-7CA5-E638-DDAA21260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3606">
            <a:off x="8595258" y="1660261"/>
            <a:ext cx="3082342" cy="410489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418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3" name="Afbeelding 2" descr="Het logo van gemeente Vlaardingen">
            <a:extLst>
              <a:ext uri="{FF2B5EF4-FFF2-40B4-BE49-F238E27FC236}">
                <a16:creationId xmlns:a16="http://schemas.microsoft.com/office/drawing/2014/main" id="{8089A277-930E-051A-8A77-90D2B7EC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54" y="3841618"/>
            <a:ext cx="1286367" cy="1286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3C40D25-919C-0F1D-0B0A-D74936028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3278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Wat gaan we ontwerpen en onderzoeken?</a:t>
            </a:r>
            <a:endParaRPr kumimoji="0" lang="nl-NL" sz="3242" b="0" i="1" u="none" strike="noStrike" kern="1200" cap="none" spc="30" normalizeH="0" baseline="0" noProof="0" dirty="0">
              <a:ln>
                <a:noFill/>
              </a:ln>
              <a:solidFill>
                <a:srgbClr val="1A3387"/>
              </a:solidFill>
              <a:effectLst/>
              <a:uLnTx/>
              <a:uFillTx/>
              <a:latin typeface="Open Sans 2 Bold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E7956F2-8249-B7F7-35F8-62EC07D8D91D}"/>
              </a:ext>
            </a:extLst>
          </p:cNvPr>
          <p:cNvSpPr txBox="1">
            <a:spLocks/>
          </p:cNvSpPr>
          <p:nvPr/>
        </p:nvSpPr>
        <p:spPr>
          <a:xfrm>
            <a:off x="2223277" y="1024588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3242" i="1" spc="30" dirty="0">
                <a:solidFill>
                  <a:srgbClr val="1A3387"/>
                </a:solidFill>
                <a:latin typeface="Open Sans 2 Bold"/>
                <a:ea typeface="+mn-ea"/>
                <a:cs typeface="+mn-cs"/>
              </a:rPr>
              <a:t>Kansrijke alternatieven techniek</a:t>
            </a: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7C8FDD3-D780-AF42-9CDE-AE166FB94F23}"/>
              </a:ext>
            </a:extLst>
          </p:cNvPr>
          <p:cNvSpPr txBox="1">
            <a:spLocks/>
          </p:cNvSpPr>
          <p:nvPr/>
        </p:nvSpPr>
        <p:spPr>
          <a:xfrm>
            <a:off x="2223278" y="2115083"/>
            <a:ext cx="8657358" cy="41953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pPr marL="0" indent="0" algn="l">
              <a:buNone/>
            </a:pPr>
            <a:r>
              <a:rPr lang="nl-NL" sz="2400" dirty="0">
                <a:solidFill>
                  <a:srgbClr val="000000"/>
                </a:solidFill>
                <a:latin typeface="Ciutadella-Regular"/>
              </a:rPr>
              <a:t>Opbouw afvalwaterzuivering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Waterlijn, inclusief extra stap voor medicijnresten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Sliblijn</a:t>
            </a:r>
          </a:p>
          <a:p>
            <a:r>
              <a:rPr lang="nl-NL" sz="2400" dirty="0" err="1">
                <a:solidFill>
                  <a:srgbClr val="000000"/>
                </a:solidFill>
                <a:latin typeface="Ciutadella-Regular"/>
              </a:rPr>
              <a:t>Gaslijn</a:t>
            </a:r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Leidingstelsel aan- en afvoer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Mogelijk aanvullende functies: grondstofterugwinning, educatie</a:t>
            </a:r>
          </a:p>
          <a:p>
            <a:r>
              <a:rPr lang="nl-NL" sz="2400" dirty="0">
                <a:solidFill>
                  <a:srgbClr val="000000"/>
                </a:solidFill>
                <a:latin typeface="Ciutadella-Regular"/>
              </a:rPr>
              <a:t>Utiliteiten (kantoor, opslag, parkeren, ...)</a:t>
            </a:r>
          </a:p>
          <a:p>
            <a:pPr marL="0" indent="0">
              <a:buNone/>
            </a:pPr>
            <a:endParaRPr lang="nl-NL" sz="2400" dirty="0">
              <a:solidFill>
                <a:srgbClr val="000000"/>
              </a:solidFill>
              <a:latin typeface="Ciutadella-Regular"/>
            </a:endParaRPr>
          </a:p>
          <a:p>
            <a:pPr marL="0" indent="0">
              <a:buNone/>
            </a:pPr>
            <a:endParaRPr lang="nl-NL" sz="2400" dirty="0">
              <a:solidFill>
                <a:srgbClr val="000000"/>
              </a:solidFill>
              <a:latin typeface="Ciutadella-Regular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F6776B-7191-8AF9-359D-A1640DEB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219" y="1242880"/>
            <a:ext cx="2976417" cy="296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5029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F46F1-7A76-4E63-81A5-9E99E03A02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3278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Wat gaan we ontwerpen en onderzoeken?</a:t>
            </a:r>
            <a:endParaRPr kumimoji="0" lang="nl-NL" sz="3242" b="0" i="1" u="none" strike="noStrike" kern="1200" cap="none" spc="30" normalizeH="0" baseline="0" noProof="0" dirty="0">
              <a:ln>
                <a:noFill/>
              </a:ln>
              <a:solidFill>
                <a:srgbClr val="1A3387"/>
              </a:solidFill>
              <a:effectLst/>
              <a:uLnTx/>
              <a:uFillTx/>
              <a:latin typeface="Open Sans 2 Bold"/>
              <a:ea typeface="+mn-ea"/>
              <a:cs typeface="+mn-cs"/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77C8FDD3-D780-AF42-9CDE-AE166FB94F23}"/>
              </a:ext>
            </a:extLst>
          </p:cNvPr>
          <p:cNvSpPr txBox="1">
            <a:spLocks/>
          </p:cNvSpPr>
          <p:nvPr/>
        </p:nvSpPr>
        <p:spPr>
          <a:xfrm>
            <a:off x="6797794" y="2377702"/>
            <a:ext cx="7227623" cy="41953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Font typeface="+mj-lt"/>
              <a:buAutoNum type="arabicPeriod"/>
            </a:pPr>
            <a:r>
              <a:rPr lang="nl-NL" sz="2400" dirty="0" err="1"/>
              <a:t>mUCT</a:t>
            </a:r>
            <a:endParaRPr lang="nl-NL" sz="2400" dirty="0"/>
          </a:p>
          <a:p>
            <a:pPr marL="457200" lvl="1" indent="0">
              <a:buNone/>
            </a:pPr>
            <a:r>
              <a:rPr lang="nl-NL" sz="2400" dirty="0"/>
              <a:t>a) membraanscheiding</a:t>
            </a:r>
          </a:p>
          <a:p>
            <a:pPr marL="457200" lvl="1" indent="0">
              <a:buNone/>
            </a:pPr>
            <a:r>
              <a:rPr lang="nl-NL" sz="2400" dirty="0"/>
              <a:t>b) nabezinktank</a:t>
            </a:r>
          </a:p>
          <a:p>
            <a:pPr marL="0" indent="0">
              <a:buNone/>
            </a:pPr>
            <a:r>
              <a:rPr lang="nl-NL" sz="1800" i="1" dirty="0"/>
              <a:t>Voorbeeld: AWZI Harnaschpolder Den Hoorn </a:t>
            </a:r>
          </a:p>
          <a:p>
            <a:pPr marL="0" indent="0">
              <a:buNone/>
            </a:pPr>
            <a:r>
              <a:rPr lang="nl-NL" sz="2400" dirty="0"/>
              <a:t>2. AB+-systeem </a:t>
            </a:r>
          </a:p>
          <a:p>
            <a:pPr marL="0" indent="0">
              <a:buNone/>
            </a:pPr>
            <a:r>
              <a:rPr lang="nl-NL" sz="1800" i="1" dirty="0"/>
              <a:t>Voorbeeld: RWZI Dokhaven Rotterdam</a:t>
            </a:r>
          </a:p>
          <a:p>
            <a:pPr marL="0" indent="0">
              <a:buNone/>
            </a:pPr>
            <a:r>
              <a:rPr lang="nl-NL" sz="2400" dirty="0"/>
              <a:t>3. Aeroob korrelslibsysteem</a:t>
            </a:r>
          </a:p>
          <a:p>
            <a:pPr marL="0" indent="0">
              <a:buNone/>
            </a:pPr>
            <a:r>
              <a:rPr lang="nl-NL" sz="1800" i="1" dirty="0"/>
              <a:t>Voorbeeld: RWZI Utrecht</a:t>
            </a:r>
          </a:p>
          <a:p>
            <a:pPr marL="0" indent="0">
              <a:buNone/>
            </a:pPr>
            <a:endParaRPr lang="nl-NL" sz="1800" i="1" dirty="0">
              <a:solidFill>
                <a:srgbClr val="000000"/>
              </a:solidFill>
              <a:latin typeface="Ciutadella-Regular"/>
            </a:endParaRPr>
          </a:p>
          <a:p>
            <a:pPr marL="0" indent="0">
              <a:buNone/>
            </a:pPr>
            <a:r>
              <a:rPr lang="nl-NL" sz="1800" i="1" dirty="0">
                <a:solidFill>
                  <a:srgbClr val="000000"/>
                </a:solidFill>
                <a:latin typeface="Ciutadella-Regular"/>
              </a:rPr>
              <a:t>Delfland en ingenieursbureaus, </a:t>
            </a:r>
          </a:p>
          <a:p>
            <a:pPr marL="0" indent="0">
              <a:buNone/>
            </a:pPr>
            <a:r>
              <a:rPr lang="nl-NL" sz="1800" i="1" dirty="0">
                <a:solidFill>
                  <a:srgbClr val="000000"/>
                </a:solidFill>
                <a:latin typeface="Ciutadella-Regular"/>
              </a:rPr>
              <a:t>i.s.m. experts en andere waterschappen</a:t>
            </a:r>
            <a:endParaRPr lang="nl-NL" sz="2000" dirty="0">
              <a:solidFill>
                <a:srgbClr val="000000"/>
              </a:solidFill>
              <a:latin typeface="Ciutadella-Regular"/>
            </a:endParaRPr>
          </a:p>
          <a:p>
            <a:pPr marL="0" indent="0">
              <a:buNone/>
            </a:pPr>
            <a:endParaRPr lang="nl-NL" sz="2400" dirty="0">
              <a:solidFill>
                <a:srgbClr val="000000"/>
              </a:solidFill>
              <a:latin typeface="Ciutadella-Regular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94F8DA-32DC-8960-8473-E617DB1263D4}"/>
              </a:ext>
            </a:extLst>
          </p:cNvPr>
          <p:cNvSpPr txBox="1">
            <a:spLocks/>
          </p:cNvSpPr>
          <p:nvPr/>
        </p:nvSpPr>
        <p:spPr>
          <a:xfrm>
            <a:off x="2223277" y="1024588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3242" i="1" spc="30" dirty="0">
                <a:solidFill>
                  <a:srgbClr val="1A3387"/>
                </a:solidFill>
                <a:latin typeface="Open Sans 2 Bold"/>
                <a:ea typeface="+mn-ea"/>
                <a:cs typeface="+mn-cs"/>
              </a:rPr>
              <a:t>Kansrijke alternatieven techniek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116E8F-4CEE-07CB-D369-91F254B78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3" y="2377703"/>
            <a:ext cx="6405110" cy="41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7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14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3" name="Afbeelding 2" descr="Het logo van gemeente Vlaardingen">
            <a:extLst>
              <a:ext uri="{FF2B5EF4-FFF2-40B4-BE49-F238E27FC236}">
                <a16:creationId xmlns:a16="http://schemas.microsoft.com/office/drawing/2014/main" id="{1CA14A13-92F0-6ECF-27EF-CC6CD0CF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4" y="3886418"/>
            <a:ext cx="1286367" cy="128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3558D-A492-3F41-3C09-57798F8688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3278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Wat gaan we ontwerpen en onderzoeken?</a:t>
            </a:r>
            <a:endParaRPr kumimoji="0" lang="nl-NL" sz="3242" b="0" i="1" u="none" strike="noStrike" kern="1200" cap="none" spc="30" normalizeH="0" baseline="0" noProof="0" dirty="0">
              <a:ln>
                <a:noFill/>
              </a:ln>
              <a:solidFill>
                <a:srgbClr val="1A3387"/>
              </a:solidFill>
              <a:effectLst/>
              <a:uLnTx/>
              <a:uFillTx/>
              <a:latin typeface="Open Sans 2 Bold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7F24CC5-56DF-1638-1083-781D0DB43805}"/>
              </a:ext>
            </a:extLst>
          </p:cNvPr>
          <p:cNvSpPr txBox="1">
            <a:spLocks/>
          </p:cNvSpPr>
          <p:nvPr/>
        </p:nvSpPr>
        <p:spPr>
          <a:xfrm>
            <a:off x="2223277" y="1024588"/>
            <a:ext cx="9038159" cy="4490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00"/>
              </a:spcAft>
            </a:pPr>
            <a:r>
              <a:rPr lang="nl-NL" sz="3242" i="1" spc="30" dirty="0">
                <a:solidFill>
                  <a:srgbClr val="1A3387"/>
                </a:solidFill>
                <a:latin typeface="Open Sans 2 Bold"/>
              </a:rPr>
              <a:t>Milieueffectrapportage bij omgevingsplan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0D979A6-8B4E-3C04-C008-3014EF164883}"/>
              </a:ext>
            </a:extLst>
          </p:cNvPr>
          <p:cNvSpPr txBox="1"/>
          <p:nvPr/>
        </p:nvSpPr>
        <p:spPr>
          <a:xfrm>
            <a:off x="6608625" y="1986697"/>
            <a:ext cx="50873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iutadella-Regular"/>
              </a:rPr>
              <a:t>Onderzoeken en aantonen géén negatieve milieueffecten.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634BE5-552C-4130-4E6A-5FE7BBB105A2}"/>
              </a:ext>
            </a:extLst>
          </p:cNvPr>
          <p:cNvSpPr txBox="1"/>
          <p:nvPr/>
        </p:nvSpPr>
        <p:spPr>
          <a:xfrm>
            <a:off x="6715742" y="3886418"/>
            <a:ext cx="53132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iutadella-Regular"/>
              </a:rPr>
              <a:t>Maar ook integrale beoordeling: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iutadella-Regular"/>
              </a:rPr>
              <a:t>Doelmatigheid: Betrouwbaar en kostenbewust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iutadella-Regular"/>
              </a:rPr>
              <a:t>Duurzaamheid: Duurzaam en circulair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iutadella-Regular"/>
              </a:rPr>
              <a:t>Bedrijfsvoering: Veilige en prettige werkplek</a:t>
            </a:r>
          </a:p>
          <a:p>
            <a:pPr marL="285750" indent="-285750">
              <a:buFontTx/>
              <a:buChar char="-"/>
            </a:pPr>
            <a:r>
              <a:rPr lang="nl-NL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iutadella-Regular"/>
              </a:rPr>
              <a:t>Milieu en omgeving: Bijdrage aan een goede leefomgeving</a:t>
            </a:r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58496912-4AF0-5940-2814-7856B6C6C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9847"/>
              </p:ext>
            </p:extLst>
          </p:nvPr>
        </p:nvGraphicFramePr>
        <p:xfrm>
          <a:off x="2010009" y="1770168"/>
          <a:ext cx="4492464" cy="4930882"/>
        </p:xfrm>
        <a:graphic>
          <a:graphicData uri="http://schemas.openxmlformats.org/drawingml/2006/table">
            <a:tbl>
              <a:tblPr firstRow="1" firstCol="1" bandRow="1"/>
              <a:tblGrid>
                <a:gridCol w="4492464">
                  <a:extLst>
                    <a:ext uri="{9D8B030D-6E8A-4147-A177-3AD203B41FA5}">
                      <a16:colId xmlns:a16="http://schemas.microsoft.com/office/drawing/2014/main" val="3440240519"/>
                    </a:ext>
                  </a:extLst>
                </a:gridCol>
              </a:tblGrid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Leefomgeving</a:t>
                      </a:r>
                      <a:endParaRPr lang="nl-NL" sz="1400" dirty="0"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890605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Geur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605158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Luchtkwaliteit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997371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Geluid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268724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Externe veiligheid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536229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Gezondheid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317397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Verkeer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983646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Duurzaamheid</a:t>
                      </a:r>
                      <a:endParaRPr lang="nl-NL" sz="1400" dirty="0"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126212"/>
                  </a:ext>
                </a:extLst>
              </a:tr>
              <a:tr h="2957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Energie, grondstoffen en klimaatneutraliteit 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2414982"/>
                  </a:ext>
                </a:extLst>
              </a:tr>
              <a:tr h="793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Ecologie</a:t>
                      </a:r>
                      <a:endParaRPr lang="nl-NL" sz="1400"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326275"/>
                  </a:ext>
                </a:extLst>
              </a:tr>
              <a:tr h="260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Natuur – beschermde soorten en biodiversiteit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5834653"/>
                  </a:ext>
                </a:extLst>
              </a:tr>
              <a:tr h="210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Natuur – beschermde gebieden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606638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</a:t>
                      </a:r>
                      <a:endParaRPr lang="nl-NL" sz="1400" dirty="0"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83720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Waterkwaliteit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878288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Waterkwantiteit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85235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Waterveiligheid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4170075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Bodem</a:t>
                      </a:r>
                      <a:endParaRPr lang="nl-NL" sz="1400"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302715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Bodemkwaliteit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300104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Archeologie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414637"/>
                  </a:ext>
                </a:extLst>
              </a:tr>
              <a:tr h="1466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b="1">
                          <a:solidFill>
                            <a:srgbClr val="000000"/>
                          </a:solidFill>
                          <a:effectLst/>
                          <a:highlight>
                            <a:srgbClr val="E7E6E6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Ruimtelijke kwaliteit</a:t>
                      </a:r>
                      <a:endParaRPr lang="nl-NL" sz="1400">
                        <a:effectLst/>
                        <a:highlight>
                          <a:srgbClr val="E7E6E6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84573"/>
                  </a:ext>
                </a:extLst>
              </a:tr>
              <a:tr h="4470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Landschap, cultuurhistorie en ruimtelijke kwaliteit</a:t>
                      </a: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527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38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14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4" name="Afbeelding 3" descr="Het logo van gemeente Vlaardingen">
            <a:extLst>
              <a:ext uri="{FF2B5EF4-FFF2-40B4-BE49-F238E27FC236}">
                <a16:creationId xmlns:a16="http://schemas.microsoft.com/office/drawing/2014/main" id="{E6FC01A0-5EA1-876C-767B-17B63BAE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05" y="3831334"/>
            <a:ext cx="1286367" cy="1286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3C40D25-919C-0F1D-0B0A-D74936028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Samenwerking en betrekken belanghebbenden</a:t>
            </a:r>
            <a:endParaRPr kumimoji="0" lang="nl-NL" sz="3242" b="0" i="1" u="none" strike="noStrike" kern="1200" cap="none" spc="30" normalizeH="0" baseline="0" noProof="0" dirty="0">
              <a:ln>
                <a:noFill/>
              </a:ln>
              <a:solidFill>
                <a:srgbClr val="1A3387"/>
              </a:solidFill>
              <a:effectLst/>
              <a:uLnTx/>
              <a:uFillTx/>
              <a:latin typeface="Open Sans 2 Bold"/>
              <a:ea typeface="+mn-ea"/>
              <a:cs typeface="+mn-cs"/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BBB2E471-47F1-67D7-B98F-BF5A3172CFF4}"/>
              </a:ext>
            </a:extLst>
          </p:cNvPr>
          <p:cNvSpPr txBox="1">
            <a:spLocks/>
          </p:cNvSpPr>
          <p:nvPr/>
        </p:nvSpPr>
        <p:spPr>
          <a:xfrm>
            <a:off x="2223279" y="1358491"/>
            <a:ext cx="9408740" cy="27660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57200"/>
            <a:r>
              <a:rPr lang="nl-NL" sz="2000" dirty="0">
                <a:latin typeface="Ciutadella-Regular"/>
              </a:rPr>
              <a:t>Intensieve samenwerking gemeente Vlaardingen, DCMR, Rijkswaterstaat, provincie Zuid-Holland</a:t>
            </a:r>
          </a:p>
          <a:p>
            <a:pPr marL="514350" indent="-457200"/>
            <a:r>
              <a:rPr lang="nl-NL" sz="2000" dirty="0">
                <a:latin typeface="Ciutadella-Regular"/>
              </a:rPr>
              <a:t>Continu in contact met belanghebbenden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Directe buren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Belangenorganisaties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Vertegenwoordigers bewoners</a:t>
            </a:r>
          </a:p>
          <a:p>
            <a:pPr marL="514350" indent="-457200"/>
            <a:r>
              <a:rPr lang="nl-NL" sz="2000" dirty="0">
                <a:latin typeface="Ciutadella-Regular"/>
              </a:rPr>
              <a:t>Ontwerpsessies over inpassing, inrichting en vormgeving (ruimtelijk ontwerp)</a:t>
            </a:r>
          </a:p>
          <a:p>
            <a:pPr marL="514350" indent="-457200"/>
            <a:r>
              <a:rPr lang="nl-NL" sz="2000" dirty="0">
                <a:latin typeface="Ciutadella-Regular"/>
              </a:rPr>
              <a:t>Inspraak bij: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NRD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Omgevingsplan en plan-MER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Omgevingsvergunning en project-MER </a:t>
            </a:r>
          </a:p>
          <a:p>
            <a:pPr marL="514350" indent="-457200"/>
            <a:r>
              <a:rPr lang="nl-NL" sz="2000" dirty="0">
                <a:latin typeface="Ciutadella-Regular"/>
              </a:rPr>
              <a:t>Communicatie</a:t>
            </a:r>
            <a:endParaRPr lang="nl-NL" sz="1800" dirty="0">
              <a:latin typeface="Ciutadella-Regular"/>
            </a:endParaRPr>
          </a:p>
          <a:p>
            <a:pPr marL="914400" lvl="1" indent="-457200"/>
            <a:r>
              <a:rPr lang="nl-NL" sz="1800" dirty="0">
                <a:latin typeface="Ciutadella-Regular"/>
              </a:rPr>
              <a:t>Transparant over proces en keuzes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Website, nieuwsbrief, (</a:t>
            </a:r>
            <a:r>
              <a:rPr lang="nl-NL" sz="1800" dirty="0" err="1">
                <a:latin typeface="Ciutadella-Regular"/>
              </a:rPr>
              <a:t>social</a:t>
            </a:r>
            <a:r>
              <a:rPr lang="nl-NL" sz="1800" dirty="0">
                <a:latin typeface="Ciutadella-Regular"/>
              </a:rPr>
              <a:t>)media </a:t>
            </a:r>
          </a:p>
          <a:p>
            <a:pPr marL="914400" lvl="1" indent="-457200"/>
            <a:r>
              <a:rPr lang="nl-NL" sz="1800" dirty="0">
                <a:latin typeface="Ciutadella-Regular"/>
              </a:rPr>
              <a:t>Informatiebijeenkomsten, activiteiten in de buurt, educatie</a:t>
            </a:r>
            <a:endParaRPr lang="nl-NL" dirty="0">
              <a:latin typeface="Ciutadella-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60971-FA32-B3E3-0C90-B004C9341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742" y="3831334"/>
            <a:ext cx="2833577" cy="28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33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5B6FDA73-3E6C-AA14-528A-53EA97164B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14246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3" name="Afbeelding 2" descr="Het logo van gemeente Vlaardingen">
            <a:extLst>
              <a:ext uri="{FF2B5EF4-FFF2-40B4-BE49-F238E27FC236}">
                <a16:creationId xmlns:a16="http://schemas.microsoft.com/office/drawing/2014/main" id="{2B529D7A-8283-A170-58E7-5E6F2D79F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22" y="3767949"/>
            <a:ext cx="1286367" cy="1286367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03C40D25-919C-0F1D-0B0A-D74936028C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Vragen?</a:t>
            </a:r>
            <a:endParaRPr kumimoji="0" lang="nl-NL" sz="3242" b="0" i="1" u="none" strike="noStrike" kern="1200" cap="none" spc="30" normalizeH="0" baseline="0" noProof="0" dirty="0">
              <a:ln>
                <a:noFill/>
              </a:ln>
              <a:solidFill>
                <a:srgbClr val="1A3387"/>
              </a:solidFill>
              <a:effectLst/>
              <a:uLnTx/>
              <a:uFillTx/>
              <a:latin typeface="Open Sans 2 Bold"/>
              <a:ea typeface="+mn-ea"/>
              <a:cs typeface="+mn-cs"/>
            </a:endParaRPr>
          </a:p>
        </p:txBody>
      </p:sp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BBB2E471-47F1-67D7-B98F-BF5A3172CFF4}"/>
              </a:ext>
            </a:extLst>
          </p:cNvPr>
          <p:cNvSpPr txBox="1">
            <a:spLocks/>
          </p:cNvSpPr>
          <p:nvPr/>
        </p:nvSpPr>
        <p:spPr>
          <a:xfrm>
            <a:off x="2223278" y="1358491"/>
            <a:ext cx="8632563" cy="27660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nl-NL" dirty="0"/>
              <a:t>Stel ze vanavond of via ons mailadres:</a:t>
            </a:r>
          </a:p>
          <a:p>
            <a:pPr marL="57150" indent="0">
              <a:buNone/>
            </a:pPr>
            <a:r>
              <a:rPr lang="nl-NL" dirty="0">
                <a:hlinkClick r:id="rId5"/>
              </a:rPr>
              <a:t>projectwvh@hhdelfland.nl</a:t>
            </a:r>
            <a:endParaRPr lang="nl-NL" dirty="0"/>
          </a:p>
          <a:p>
            <a:pPr marL="57150" indent="0">
              <a:buNone/>
            </a:pPr>
            <a:endParaRPr lang="nl-NL" dirty="0"/>
          </a:p>
          <a:p>
            <a:pPr marL="57150" indent="0">
              <a:buNone/>
            </a:pPr>
            <a:r>
              <a:rPr lang="nl-NL" dirty="0"/>
              <a:t>Zienswijzen op de NRD indienen t/m 22 juli bij:</a:t>
            </a:r>
          </a:p>
          <a:p>
            <a:pPr marL="57150" indent="0">
              <a:buNone/>
            </a:pPr>
            <a:r>
              <a:rPr lang="nl-NL" dirty="0">
                <a:hlinkClick r:id="rId6"/>
              </a:rPr>
              <a:t>zienswijze@dcmr.nl</a:t>
            </a:r>
            <a:r>
              <a:rPr lang="nl-NL" dirty="0"/>
              <a:t> of per post</a:t>
            </a:r>
          </a:p>
          <a:p>
            <a:pPr marL="5715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490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 descr="Banner aan de linkerkant, blauw naar wit verloop. Links onderin het logo van het Hoogheemraadschap van Delfland">
            <a:extLst>
              <a:ext uri="{FF2B5EF4-FFF2-40B4-BE49-F238E27FC236}">
                <a16:creationId xmlns:a16="http://schemas.microsoft.com/office/drawing/2014/main" id="{E25BC1CE-7423-C9C6-41DF-23A7F87A8D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10" name="Afbeelding 9" descr="Het logo van gemeente Vlaardingen">
            <a:extLst>
              <a:ext uri="{FF2B5EF4-FFF2-40B4-BE49-F238E27FC236}">
                <a16:creationId xmlns:a16="http://schemas.microsoft.com/office/drawing/2014/main" id="{56603E76-7850-A49B-55D7-F97147D50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90" y="3857132"/>
            <a:ext cx="1286367" cy="128636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017A898-EBB9-E2B6-A24C-4FBCCE12B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94"/>
          <a:stretch/>
        </p:blipFill>
        <p:spPr>
          <a:xfrm>
            <a:off x="3195" y="-283115"/>
            <a:ext cx="12188805" cy="371211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0C7EB27-DBB0-1A40-4B0A-E7CF695401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99915" y="3276525"/>
            <a:ext cx="2562971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Programma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7E177A3-85E7-C695-4AE5-42AB3DFE6F00}"/>
              </a:ext>
            </a:extLst>
          </p:cNvPr>
          <p:cNvSpPr txBox="1"/>
          <p:nvPr/>
        </p:nvSpPr>
        <p:spPr>
          <a:xfrm>
            <a:off x="2299915" y="4018496"/>
            <a:ext cx="60960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Open Sans 2 Bold"/>
              </a:rPr>
              <a:t>Aanleiding en inleiding bijeenkomst (gemeente)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Open Sans 2 Bold"/>
              </a:rPr>
              <a:t>Waarom nieuwe zuivering?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Open Sans 2 Bold"/>
              </a:rPr>
              <a:t>Uitgangspunten en afspraken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Open Sans 2 Bold"/>
              </a:rPr>
              <a:t>Planning en mijlpalen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Open Sans 2 Bold"/>
              </a:rPr>
              <a:t>NRD: Wat gaan we ontwerpen en onderzoeken?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Open Sans 2 Bold"/>
              </a:rPr>
              <a:t>Samenwerking en betrekken belanghebbenden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latin typeface="Open Sans 2 Bold"/>
            </a:endParaRPr>
          </a:p>
        </p:txBody>
      </p:sp>
    </p:spTree>
    <p:extLst>
      <p:ext uri="{BB962C8B-B14F-4D97-AF65-F5344CB8AC3E}">
        <p14:creationId xmlns:p14="http://schemas.microsoft.com/office/powerpoint/2010/main" val="44475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5" name="Afbeelding 4" descr="Het logo van gemeente Vlaardingen&#10;">
            <a:extLst>
              <a:ext uri="{FF2B5EF4-FFF2-40B4-BE49-F238E27FC236}">
                <a16:creationId xmlns:a16="http://schemas.microsoft.com/office/drawing/2014/main" id="{BE67D1EF-F8BF-7430-1ACA-77459221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3" y="3794225"/>
            <a:ext cx="1286367" cy="1286367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Wat is er de afgelopen jaren gebeurd?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15BC384D-6613-DFB3-E779-87E5CBFF4F27}"/>
              </a:ext>
            </a:extLst>
          </p:cNvPr>
          <p:cNvSpPr txBox="1">
            <a:spLocks/>
          </p:cNvSpPr>
          <p:nvPr/>
        </p:nvSpPr>
        <p:spPr>
          <a:xfrm>
            <a:off x="2216688" y="1696552"/>
            <a:ext cx="9730923" cy="41953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Gesprekken gemeente en Hoogheemraadschap over toekomst afvalwaterzuiveringsinstallatie (AWZI)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Vele onderzoeken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29 september 2022 besluit Delfland voor nieuwbouw AWZI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12 oktober 2023 besluitvorming in de Gemeenteraad over nieuwe AWZI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december 2023 gemeente koopt grond van particuliere partij en verkoopt terrein aan Delfland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7 juni 2024 start RO procedure met vrijgeven concept NRD voor inspraak</a:t>
            </a:r>
          </a:p>
          <a:p>
            <a:pPr algn="l"/>
            <a:endParaRPr lang="nl-NL" sz="2133" dirty="0"/>
          </a:p>
        </p:txBody>
      </p:sp>
    </p:spTree>
    <p:extLst>
      <p:ext uri="{BB962C8B-B14F-4D97-AF65-F5344CB8AC3E}">
        <p14:creationId xmlns:p14="http://schemas.microsoft.com/office/powerpoint/2010/main" val="2764949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7" name="Afbeelding 6" descr="Het logo van gemeente Vlaardingen">
            <a:extLst>
              <a:ext uri="{FF2B5EF4-FFF2-40B4-BE49-F238E27FC236}">
                <a16:creationId xmlns:a16="http://schemas.microsoft.com/office/drawing/2014/main" id="{DF9E514B-5B9E-91D3-0A8F-3FCFF5C86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8" y="3770227"/>
            <a:ext cx="1282755" cy="128275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9AE8F5E-B372-389A-BB9A-06CFC38B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94328" y="261668"/>
            <a:ext cx="9879017" cy="1325563"/>
          </a:xfrm>
        </p:spPr>
        <p:txBody>
          <a:bodyPr/>
          <a:lstStyle/>
          <a:p>
            <a:r>
              <a:rPr lang="nl-NL" dirty="0"/>
              <a:t>Luchtfoto</a:t>
            </a:r>
            <a:r>
              <a:rPr lang="nl-NL" baseline="0" dirty="0"/>
              <a:t> 1</a:t>
            </a:r>
            <a:endParaRPr lang="nl-NL" dirty="0"/>
          </a:p>
        </p:txBody>
      </p:sp>
      <p:pic>
        <p:nvPicPr>
          <p:cNvPr id="8" name="Afbeelding 7" descr="Luchtfoto met een gele pijl naar bestaande de waterzuivering ">
            <a:extLst>
              <a:ext uri="{FF2B5EF4-FFF2-40B4-BE49-F238E27FC236}">
                <a16:creationId xmlns:a16="http://schemas.microsoft.com/office/drawing/2014/main" id="{EC889964-E56F-2574-135F-240B6C2B9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261668"/>
            <a:ext cx="10105130" cy="61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1878F7F-0AD1-8329-0CB9-110995F0D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20398" y="365125"/>
            <a:ext cx="10098775" cy="1325563"/>
          </a:xfrm>
        </p:spPr>
        <p:txBody>
          <a:bodyPr/>
          <a:lstStyle/>
          <a:p>
            <a:r>
              <a:rPr lang="nl-NL" dirty="0"/>
              <a:t>Luchtfoto 2</a:t>
            </a:r>
          </a:p>
        </p:txBody>
      </p:sp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7" name="Afbeelding 6" descr="Het logo van gemeente Vlaardingen">
            <a:extLst>
              <a:ext uri="{FF2B5EF4-FFF2-40B4-BE49-F238E27FC236}">
                <a16:creationId xmlns:a16="http://schemas.microsoft.com/office/drawing/2014/main" id="{DF9E514B-5B9E-91D3-0A8F-3FCFF5C86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6" y="3770227"/>
            <a:ext cx="1282755" cy="1282755"/>
          </a:xfrm>
          <a:prstGeom prst="rect">
            <a:avLst/>
          </a:prstGeom>
        </p:spPr>
      </p:pic>
      <p:pic>
        <p:nvPicPr>
          <p:cNvPr id="3" name="Afbeelding 2" descr="Luchtfoto van de bestaande waterzuivering ">
            <a:extLst>
              <a:ext uri="{FF2B5EF4-FFF2-40B4-BE49-F238E27FC236}">
                <a16:creationId xmlns:a16="http://schemas.microsoft.com/office/drawing/2014/main" id="{6F179ABD-5D00-1CFD-26FA-9687F338FF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399" y="508459"/>
            <a:ext cx="10098775" cy="584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5" name="Afbeelding 4" descr="Het logo van gemeente Vlaardingen">
            <a:extLst>
              <a:ext uri="{FF2B5EF4-FFF2-40B4-BE49-F238E27FC236}">
                <a16:creationId xmlns:a16="http://schemas.microsoft.com/office/drawing/2014/main" id="{BE67D1EF-F8BF-7430-1ACA-77459221D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3" y="3794225"/>
            <a:ext cx="1286367" cy="128636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BCAAF02-5A7C-A077-87B6-49A001749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2274" y="365125"/>
            <a:ext cx="9481526" cy="1325563"/>
          </a:xfrm>
        </p:spPr>
        <p:txBody>
          <a:bodyPr/>
          <a:lstStyle/>
          <a:p>
            <a:r>
              <a:rPr lang="nl-NL" dirty="0"/>
              <a:t>Luchtfoto</a:t>
            </a:r>
            <a:r>
              <a:rPr lang="nl-NL" baseline="0" dirty="0"/>
              <a:t> 3</a:t>
            </a:r>
            <a:endParaRPr lang="nl-NL" dirty="0"/>
          </a:p>
        </p:txBody>
      </p:sp>
      <p:pic>
        <p:nvPicPr>
          <p:cNvPr id="4" name="Afbeelding 3" descr="Luchtfoto van de bestaande waterzuivering en plaatsaanduiding in het geel voor de nieuwe waterzuivering">
            <a:extLst>
              <a:ext uri="{FF2B5EF4-FFF2-40B4-BE49-F238E27FC236}">
                <a16:creationId xmlns:a16="http://schemas.microsoft.com/office/drawing/2014/main" id="{599B58CE-1A1E-87B9-B491-39684ECDF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74" y="304828"/>
            <a:ext cx="10184608" cy="62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80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7" name="Afbeelding 6" descr="Het logo van gemeente Vlaardingen">
            <a:extLst>
              <a:ext uri="{FF2B5EF4-FFF2-40B4-BE49-F238E27FC236}">
                <a16:creationId xmlns:a16="http://schemas.microsoft.com/office/drawing/2014/main" id="{DF9E514B-5B9E-91D3-0A8F-3FCFF5C86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8" y="3770227"/>
            <a:ext cx="1282755" cy="1282755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40DB83EC-1945-91E6-8512-20A951B8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555" y="20007"/>
            <a:ext cx="10315221" cy="1018571"/>
          </a:xfrm>
        </p:spPr>
        <p:txBody>
          <a:bodyPr/>
          <a:lstStyle/>
          <a:p>
            <a:r>
              <a:rPr lang="nl-NL" dirty="0"/>
              <a:t>Kavel AWZI en tijdelijke woonwijk </a:t>
            </a:r>
            <a:r>
              <a:rPr lang="nl-NL" dirty="0" err="1"/>
              <a:t>Mrija</a:t>
            </a:r>
            <a:endParaRPr lang="nl-NL" dirty="0"/>
          </a:p>
        </p:txBody>
      </p:sp>
      <p:pic>
        <p:nvPicPr>
          <p:cNvPr id="8" name="Afbeelding 7" descr="Plaatsaanduiding voor de kavel AWZI">
            <a:extLst>
              <a:ext uri="{FF2B5EF4-FFF2-40B4-BE49-F238E27FC236}">
                <a16:creationId xmlns:a16="http://schemas.microsoft.com/office/drawing/2014/main" id="{824AC2EA-B2F2-8415-DD98-F63ACFF99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31"/>
          <a:stretch/>
        </p:blipFill>
        <p:spPr>
          <a:xfrm>
            <a:off x="1802245" y="832691"/>
            <a:ext cx="7879056" cy="587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3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anner aan de linkerkant, blauw naar wit verloop. Links onderin het logo van het Hoogheemraadschap van Delfland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pic>
        <p:nvPicPr>
          <p:cNvPr id="7" name="Afbeelding 6" descr="Het logo van gemeente Vlaardingen">
            <a:extLst>
              <a:ext uri="{FF2B5EF4-FFF2-40B4-BE49-F238E27FC236}">
                <a16:creationId xmlns:a16="http://schemas.microsoft.com/office/drawing/2014/main" id="{DF9E514B-5B9E-91D3-0A8F-3FCFF5C86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8" y="3770227"/>
            <a:ext cx="1282755" cy="1282755"/>
          </a:xfrm>
          <a:prstGeom prst="rect">
            <a:avLst/>
          </a:prstGeom>
        </p:spPr>
      </p:pic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Wijziging omgevingsplan</a:t>
            </a:r>
          </a:p>
        </p:txBody>
      </p:sp>
      <p:sp>
        <p:nvSpPr>
          <p:cNvPr id="4" name="Tijdelijke aanduiding voor tekst 4">
            <a:extLst>
              <a:ext uri="{FF2B5EF4-FFF2-40B4-BE49-F238E27FC236}">
                <a16:creationId xmlns:a16="http://schemas.microsoft.com/office/drawing/2014/main" id="{15BC384D-6613-DFB3-E779-87E5CBFF4F27}"/>
              </a:ext>
            </a:extLst>
          </p:cNvPr>
          <p:cNvSpPr txBox="1">
            <a:spLocks/>
          </p:cNvSpPr>
          <p:nvPr/>
        </p:nvSpPr>
        <p:spPr>
          <a:xfrm>
            <a:off x="2216688" y="1696552"/>
            <a:ext cx="9730923" cy="41953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Wijziging naar functie ‘afvalwaterzuiveringsinstallatie’ nodig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Gemeente is bevoegd gezag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Start procedure met Notitie Reikwijdte en Detailniveau</a:t>
            </a:r>
          </a:p>
          <a:p>
            <a:pPr algn="l"/>
            <a:r>
              <a:rPr lang="nl-NL" sz="2400" b="0" i="0" u="none" strike="noStrike" baseline="0" dirty="0">
                <a:solidFill>
                  <a:srgbClr val="000000"/>
                </a:solidFill>
                <a:latin typeface="Ciutadella-Regular"/>
              </a:rPr>
              <a:t>Ontwerp wijziging omgevingsplan eerste kwartaal 2025 ter inzage </a:t>
            </a:r>
          </a:p>
          <a:p>
            <a:pPr algn="l"/>
            <a:endParaRPr lang="nl-NL" sz="2133" dirty="0"/>
          </a:p>
        </p:txBody>
      </p:sp>
    </p:spTree>
    <p:extLst>
      <p:ext uri="{BB962C8B-B14F-4D97-AF65-F5344CB8AC3E}">
        <p14:creationId xmlns:p14="http://schemas.microsoft.com/office/powerpoint/2010/main" val="153383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477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sz="1200" dirty="0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2358985" y="547570"/>
            <a:ext cx="9038159" cy="4989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42" b="0" i="0" u="none" strike="noStrike" kern="1200" cap="none" spc="30" normalizeH="0" baseline="0" noProof="0" dirty="0">
                <a:ln>
                  <a:noFill/>
                </a:ln>
                <a:solidFill>
                  <a:srgbClr val="1A3387"/>
                </a:solidFill>
                <a:effectLst/>
                <a:uLnTx/>
                <a:uFillTx/>
                <a:latin typeface="Open Sans 2 Bold"/>
                <a:ea typeface="+mn-ea"/>
                <a:cs typeface="+mn-cs"/>
              </a:rPr>
              <a:t>Afvalwater zuiveren door Delfland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CC49FBC-A6BF-2ADA-8B19-C6AD74914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142" y="2517044"/>
            <a:ext cx="6009561" cy="435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D33C4E27-42F7-17BD-2BCD-C780150FB6B4}"/>
              </a:ext>
            </a:extLst>
          </p:cNvPr>
          <p:cNvSpPr txBox="1"/>
          <p:nvPr/>
        </p:nvSpPr>
        <p:spPr>
          <a:xfrm>
            <a:off x="6764911" y="1850438"/>
            <a:ext cx="5233875" cy="646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799" dirty="0">
                <a:solidFill>
                  <a:srgbClr val="111111"/>
                </a:solidFill>
                <a:latin typeface="Roboto" panose="02000000000000000000" pitchFamily="2" charset="0"/>
              </a:rPr>
              <a:t>Delfland zuivert het water van</a:t>
            </a:r>
            <a:r>
              <a:rPr lang="nl-NL" sz="1799" b="1" dirty="0">
                <a:solidFill>
                  <a:srgbClr val="111111"/>
                </a:solidFill>
                <a:latin typeface="Roboto" panose="02000000000000000000" pitchFamily="2" charset="0"/>
              </a:rPr>
              <a:t> 1,25 miljoen inwoners</a:t>
            </a:r>
            <a:r>
              <a:rPr lang="nl-NL" sz="1799" dirty="0">
                <a:solidFill>
                  <a:srgbClr val="111111"/>
                </a:solidFill>
                <a:latin typeface="Roboto" panose="02000000000000000000" pitchFamily="2" charset="0"/>
              </a:rPr>
              <a:t> en 35.000 bedrijven en instellingen.</a:t>
            </a:r>
            <a:endParaRPr lang="nl-NL" sz="1799" dirty="0"/>
          </a:p>
        </p:txBody>
      </p:sp>
      <p:pic>
        <p:nvPicPr>
          <p:cNvPr id="7" name="Afbeelding 20" descr="Luchtfoto van het gebied van Delfland">
            <a:extLst>
              <a:ext uri="{FF2B5EF4-FFF2-40B4-BE49-F238E27FC236}">
                <a16:creationId xmlns:a16="http://schemas.microsoft.com/office/drawing/2014/main" id="{1415422E-C7B8-0753-85BC-695651E52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 r="2762"/>
          <a:stretch/>
        </p:blipFill>
        <p:spPr bwMode="auto">
          <a:xfrm>
            <a:off x="-104775" y="1850438"/>
            <a:ext cx="6745611" cy="500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9F8373F-9CDD-4669-F548-E437E5948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4775" y="2301020"/>
            <a:ext cx="5446347" cy="4268195"/>
            <a:chOff x="5584510" y="2224403"/>
            <a:chExt cx="5447766" cy="4269306"/>
          </a:xfrm>
        </p:grpSpPr>
        <p:pic>
          <p:nvPicPr>
            <p:cNvPr id="9" name="Afbeelding 25" descr="Houtrust.jpg">
              <a:extLst>
                <a:ext uri="{FF2B5EF4-FFF2-40B4-BE49-F238E27FC236}">
                  <a16:creationId xmlns:a16="http://schemas.microsoft.com/office/drawing/2014/main" id="{D1B6239B-ED75-1EE6-B9AF-AF470A323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389" y="2224403"/>
              <a:ext cx="1512094" cy="1228725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Afbeelding 29" descr="Harnaschpolder.jpg">
              <a:extLst>
                <a:ext uri="{FF2B5EF4-FFF2-40B4-BE49-F238E27FC236}">
                  <a16:creationId xmlns:a16="http://schemas.microsoft.com/office/drawing/2014/main" id="{1F6FFC4A-FA13-9EAF-AECD-0E3E7CB89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0182" y="3223425"/>
              <a:ext cx="1512094" cy="1229915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Afbeelding 30" descr="NW.jpg">
              <a:extLst>
                <a:ext uri="{FF2B5EF4-FFF2-40B4-BE49-F238E27FC236}">
                  <a16:creationId xmlns:a16="http://schemas.microsoft.com/office/drawing/2014/main" id="{022889A1-8438-955F-3AD5-93AB00FD6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510" y="4512361"/>
              <a:ext cx="1520428" cy="1235869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Afbeelding 31" descr="DGL.jpg">
              <a:extLst>
                <a:ext uri="{FF2B5EF4-FFF2-40B4-BE49-F238E27FC236}">
                  <a16:creationId xmlns:a16="http://schemas.microsoft.com/office/drawing/2014/main" id="{4F41FC49-FC0E-7720-BEA3-F62BAC35C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7405" y="5264984"/>
              <a:ext cx="1512094" cy="1228725"/>
            </a:xfrm>
            <a:prstGeom prst="rect">
              <a:avLst/>
            </a:prstGeom>
            <a:noFill/>
            <a:ln w="5715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troomdiagram: Ophalen 13">
            <a:extLst>
              <a:ext uri="{FF2B5EF4-FFF2-40B4-BE49-F238E27FC236}">
                <a16:creationId xmlns:a16="http://schemas.microsoft.com/office/drawing/2014/main" id="{0C4F374B-9C94-46E2-BB0A-7AF29D8CC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5354" y="4867661"/>
            <a:ext cx="631535" cy="498495"/>
          </a:xfrm>
          <a:prstGeom prst="flowChartExtra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Stroomdiagram: Ophalen 14">
            <a:extLst>
              <a:ext uri="{FF2B5EF4-FFF2-40B4-BE49-F238E27FC236}">
                <a16:creationId xmlns:a16="http://schemas.microsoft.com/office/drawing/2014/main" id="{F5862B61-F64C-9FAC-1877-E292138C2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47479" y="3010281"/>
            <a:ext cx="463802" cy="392977"/>
          </a:xfrm>
          <a:prstGeom prst="flowChartExtra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Stroomdiagram: Ophalen 15">
            <a:extLst>
              <a:ext uri="{FF2B5EF4-FFF2-40B4-BE49-F238E27FC236}">
                <a16:creationId xmlns:a16="http://schemas.microsoft.com/office/drawing/2014/main" id="{0CA7CE48-CCD5-9B35-EB82-AE6012DC3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04931" y="3743396"/>
            <a:ext cx="580543" cy="481406"/>
          </a:xfrm>
          <a:prstGeom prst="flowChartExtra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Stroomdiagram: Ophalen 16">
            <a:extLst>
              <a:ext uri="{FF2B5EF4-FFF2-40B4-BE49-F238E27FC236}">
                <a16:creationId xmlns:a16="http://schemas.microsoft.com/office/drawing/2014/main" id="{3C3701E8-A472-E6AA-2B05-4DC790F9D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73221" y="5607289"/>
            <a:ext cx="580543" cy="481406"/>
          </a:xfrm>
          <a:prstGeom prst="flowChartExtra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1014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DX_FILENAMEPATH" val="https://hhdelfland.sharepoint.com/sites/ToekomstAWZIDeGrooteLucht/Gedeelde documenten/3 Omgevingsmanagement/3.5 Communicatie, Participatie &amp; Educatie/3.5.7 Participatie/Bijeenkomsten/20240619 - Informatiebijeenkomst NRD\20240619 NRD informatiebijeenkomst.pptx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MS_x0020_archiveren xmlns="0df9c996-fb72-4214-bd47-1ebc4cb41d98">false</DMS_x0020_archiveren>
    <Projectfase xmlns="0df9c996-fb72-4214-bd47-1ebc4cb41d98">Planfase</Projectfase>
    <_Revision xmlns="http://schemas.microsoft.com/sharepoint/v3/fields" xsi:nil="true"/>
    <lcf76f155ced4ddcb4097134ff3c332f xmlns="0df9c996-fb72-4214-bd47-1ebc4cb41d98">
      <Terms xmlns="http://schemas.microsoft.com/office/infopath/2007/PartnerControls"/>
    </lcf76f155ced4ddcb4097134ff3c332f>
    <TaxCatchAll xmlns="ff104418-ccb8-4284-a8ac-c7eb93ec37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C8FA6AA38EC040992924FE4753EF3A" ma:contentTypeVersion="20" ma:contentTypeDescription="Een nieuw document maken." ma:contentTypeScope="" ma:versionID="637cc4aee71c2ccd1b1128f6ce3c2920">
  <xsd:schema xmlns:xsd="http://www.w3.org/2001/XMLSchema" xmlns:xs="http://www.w3.org/2001/XMLSchema" xmlns:p="http://schemas.microsoft.com/office/2006/metadata/properties" xmlns:ns2="0df9c996-fb72-4214-bd47-1ebc4cb41d98" xmlns:ns3="http://schemas.microsoft.com/sharepoint/v3/fields" xmlns:ns4="ff104418-ccb8-4284-a8ac-c7eb93ec37e8" targetNamespace="http://schemas.microsoft.com/office/2006/metadata/properties" ma:root="true" ma:fieldsID="82a556ce3e702953117a3fa9d3bedcea" ns2:_="" ns3:_="" ns4:_="">
    <xsd:import namespace="0df9c996-fb72-4214-bd47-1ebc4cb41d98"/>
    <xsd:import namespace="http://schemas.microsoft.com/sharepoint/v3/fields"/>
    <xsd:import namespace="ff104418-ccb8-4284-a8ac-c7eb93ec37e8"/>
    <xsd:element name="properties">
      <xsd:complexType>
        <xsd:sequence>
          <xsd:element name="documentManagement">
            <xsd:complexType>
              <xsd:all>
                <xsd:element ref="ns2:Projectfase"/>
                <xsd:element ref="ns2:MediaServiceMetadata" minOccurs="0"/>
                <xsd:element ref="ns2:MediaServiceFastMetadata" minOccurs="0"/>
                <xsd:element ref="ns3:_Revision" minOccurs="0"/>
                <xsd:element ref="ns2:DMS_x0020_archiveren" minOccurs="0"/>
                <xsd:element ref="ns4:SharedWithUsers" minOccurs="0"/>
                <xsd:element ref="ns4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f9c996-fb72-4214-bd47-1ebc4cb41d98" elementFormDefault="qualified">
    <xsd:import namespace="http://schemas.microsoft.com/office/2006/documentManagement/types"/>
    <xsd:import namespace="http://schemas.microsoft.com/office/infopath/2007/PartnerControls"/>
    <xsd:element name="Projectfase" ma:index="8" ma:displayName="Projectfase" ma:default="Planfase" ma:format="Dropdown" ma:indexed="true" ma:internalName="Projectfase">
      <xsd:simpleType>
        <xsd:restriction base="dms:Choice">
          <xsd:enumeration value="Fase overstijgend"/>
          <xsd:enumeration value="Verkenningsfase"/>
          <xsd:enumeration value="Kwartiermakersfase"/>
          <xsd:enumeration value="Planfase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DMS_x0020_archiveren" ma:index="12" nillable="true" ma:displayName="DMS archiveren" ma:default="0" ma:internalName="DMS_x0020_archivere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9e859127-965c-4449-b812-f2b50dbb9b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11" nillable="true" ma:displayName="Revisie" ma:internalName="_Revis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104418-ccb8-4284-a8ac-c7eb93ec37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71c2924-7e53-45cc-9d8d-d3e6609a7764}" ma:internalName="TaxCatchAll" ma:showField="CatchAllData" ma:web="ff104418-ccb8-4284-a8ac-c7eb93ec37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701E64-7CB5-4AB7-809C-38AF9E2341BE}">
  <ds:schemaRefs>
    <ds:schemaRef ds:uri="0df9c996-fb72-4214-bd47-1ebc4cb41d98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ff104418-ccb8-4284-a8ac-c7eb93ec37e8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4DEB5A9F-0222-4FE3-BED4-E3CC568AEE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73EA99-08A1-4318-B4C0-C8C9F46724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f9c996-fb72-4214-bd47-1ebc4cb41d98"/>
    <ds:schemaRef ds:uri="http://schemas.microsoft.com/sharepoint/v3/fields"/>
    <ds:schemaRef ds:uri="ff104418-ccb8-4284-a8ac-c7eb93ec37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719</Words>
  <Application>Microsoft Office PowerPoint</Application>
  <PresentationFormat>Breedbeeld</PresentationFormat>
  <Paragraphs>148</Paragraphs>
  <Slides>18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Ciutadella-Regular</vt:lpstr>
      <vt:lpstr>Open Sans 1 Bold</vt:lpstr>
      <vt:lpstr>Open Sans 2 Bold</vt:lpstr>
      <vt:lpstr>Roboto</vt:lpstr>
      <vt:lpstr>Kantoorthema</vt:lpstr>
      <vt:lpstr>Informatiebijeenkomst 19 juni 2024 Nieuwe afvalwaterzuivering</vt:lpstr>
      <vt:lpstr>Programma</vt:lpstr>
      <vt:lpstr>Wat is er de afgelopen jaren gebeurd?</vt:lpstr>
      <vt:lpstr>Luchtfoto 1</vt:lpstr>
      <vt:lpstr>Luchtfoto 2</vt:lpstr>
      <vt:lpstr>Luchtfoto 3</vt:lpstr>
      <vt:lpstr>Kavel AWZI en tijdelijke woonwijk Mrija</vt:lpstr>
      <vt:lpstr>Wijziging omgevingsplan</vt:lpstr>
      <vt:lpstr>Afvalwater zuiveren door Delfland</vt:lpstr>
      <vt:lpstr>Waarom een nieuwe afvalwaterzuivering?</vt:lpstr>
      <vt:lpstr>Uitgangspunten en afspraken</vt:lpstr>
      <vt:lpstr>Planning en mijlpalen</vt:lpstr>
      <vt:lpstr>Notitie Reikwijdte en Detailniveau</vt:lpstr>
      <vt:lpstr>Wat gaan we ontwerpen en onderzoeken?</vt:lpstr>
      <vt:lpstr>Wat gaan we ontwerpen en onderzoeken?</vt:lpstr>
      <vt:lpstr>Wat gaan we ontwerpen en onderzoeken?</vt:lpstr>
      <vt:lpstr>Samenwerking en betrekken belanghebbenden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Hendriks, Michelle</dc:creator>
  <cp:lastModifiedBy>Keetman, Manon</cp:lastModifiedBy>
  <cp:revision>16</cp:revision>
  <dcterms:created xsi:type="dcterms:W3CDTF">2024-06-13T12:40:01Z</dcterms:created>
  <dcterms:modified xsi:type="dcterms:W3CDTF">2024-07-16T06:54:21Z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8d014da-bad0-4f7b-8267-8921e925f36a_Enabled">
    <vt:lpwstr>true</vt:lpwstr>
  </property>
  <property fmtid="{D5CDD505-2E9C-101B-9397-08002B2CF9AE}" pid="3" name="MSIP_Label_f8d014da-bad0-4f7b-8267-8921e925f36a_SetDate">
    <vt:lpwstr>2024-06-13T12:40:54Z</vt:lpwstr>
  </property>
  <property fmtid="{D5CDD505-2E9C-101B-9397-08002B2CF9AE}" pid="4" name="MSIP_Label_f8d014da-bad0-4f7b-8267-8921e925f36a_Method">
    <vt:lpwstr>Standard</vt:lpwstr>
  </property>
  <property fmtid="{D5CDD505-2E9C-101B-9397-08002B2CF9AE}" pid="5" name="MSIP_Label_f8d014da-bad0-4f7b-8267-8921e925f36a_Name">
    <vt:lpwstr>Interne gebruik Delfland</vt:lpwstr>
  </property>
  <property fmtid="{D5CDD505-2E9C-101B-9397-08002B2CF9AE}" pid="6" name="MSIP_Label_f8d014da-bad0-4f7b-8267-8921e925f36a_SiteId">
    <vt:lpwstr>4c3b82f9-a594-4dd6-a60e-1f43ac6fa22e</vt:lpwstr>
  </property>
  <property fmtid="{D5CDD505-2E9C-101B-9397-08002B2CF9AE}" pid="7" name="MSIP_Label_f8d014da-bad0-4f7b-8267-8921e925f36a_ActionId">
    <vt:lpwstr>78a42baa-3073-476f-87c1-e3376b753343</vt:lpwstr>
  </property>
  <property fmtid="{D5CDD505-2E9C-101B-9397-08002B2CF9AE}" pid="8" name="MSIP_Label_f8d014da-bad0-4f7b-8267-8921e925f36a_ContentBits">
    <vt:lpwstr>0</vt:lpwstr>
  </property>
  <property fmtid="{D5CDD505-2E9C-101B-9397-08002B2CF9AE}" pid="9" name="ContentTypeId">
    <vt:lpwstr>0x0101004CC8FA6AA38EC040992924FE4753EF3A</vt:lpwstr>
  </property>
  <property fmtid="{D5CDD505-2E9C-101B-9397-08002B2CF9AE}" pid="10" name="MediaServiceImageTags">
    <vt:lpwstr/>
  </property>
  <property fmtid="{D5CDD505-2E9C-101B-9397-08002B2CF9AE}" pid="11" name="_AdHocReviewCycleID">
    <vt:i4>-650691889</vt:i4>
  </property>
  <property fmtid="{D5CDD505-2E9C-101B-9397-08002B2CF9AE}" pid="12" name="_NewReviewCycle">
    <vt:lpwstr/>
  </property>
  <property fmtid="{D5CDD505-2E9C-101B-9397-08002B2CF9AE}" pid="13" name="_EmailSubject">
    <vt:lpwstr>digitale toegankelijkheid</vt:lpwstr>
  </property>
  <property fmtid="{D5CDD505-2E9C-101B-9397-08002B2CF9AE}" pid="14" name="_AuthorEmail">
    <vt:lpwstr>mikeetman@hhdelfland.nl</vt:lpwstr>
  </property>
  <property fmtid="{D5CDD505-2E9C-101B-9397-08002B2CF9AE}" pid="15" name="_AuthorEmailDisplayName">
    <vt:lpwstr>Keetman, Manon</vt:lpwstr>
  </property>
</Properties>
</file>